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8" r:id="rId2"/>
  </p:sldIdLst>
  <p:sldSz cx="6858000" cy="9906000" type="A4"/>
  <p:notesSz cx="7034213" cy="101647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78" d="100"/>
          <a:sy n="78" d="100"/>
        </p:scale>
        <p:origin x="3168" y="9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B862E54-A429-4842-BF84-A23726E16A9C}" type="datetimeFigureOut">
              <a:rPr kumimoji="1" lang="ja-JP" altLang="en-US" smtClean="0"/>
              <a:t>2025/4/3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3ADEC3-8559-42A8-986D-88011594E055}" type="slidenum">
              <a:rPr kumimoji="1" lang="ja-JP" altLang="en-US" smtClean="0"/>
              <a:t>‹#›</a:t>
            </a:fld>
            <a:endParaRPr kumimoji="1" lang="ja-JP" altLang="en-US"/>
          </a:p>
        </p:txBody>
      </p:sp>
    </p:spTree>
    <p:extLst>
      <p:ext uri="{BB962C8B-B14F-4D97-AF65-F5344CB8AC3E}">
        <p14:creationId xmlns:p14="http://schemas.microsoft.com/office/powerpoint/2010/main" val="3977891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B862E54-A429-4842-BF84-A23726E16A9C}" type="datetimeFigureOut">
              <a:rPr kumimoji="1" lang="ja-JP" altLang="en-US" smtClean="0"/>
              <a:t>2025/4/3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3ADEC3-8559-42A8-986D-88011594E055}" type="slidenum">
              <a:rPr kumimoji="1" lang="ja-JP" altLang="en-US" smtClean="0"/>
              <a:t>‹#›</a:t>
            </a:fld>
            <a:endParaRPr kumimoji="1" lang="ja-JP" altLang="en-US"/>
          </a:p>
        </p:txBody>
      </p:sp>
    </p:spTree>
    <p:extLst>
      <p:ext uri="{BB962C8B-B14F-4D97-AF65-F5344CB8AC3E}">
        <p14:creationId xmlns:p14="http://schemas.microsoft.com/office/powerpoint/2010/main" val="521255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B862E54-A429-4842-BF84-A23726E16A9C}" type="datetimeFigureOut">
              <a:rPr kumimoji="1" lang="ja-JP" altLang="en-US" smtClean="0"/>
              <a:t>2025/4/3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3ADEC3-8559-42A8-986D-88011594E055}" type="slidenum">
              <a:rPr kumimoji="1" lang="ja-JP" altLang="en-US" smtClean="0"/>
              <a:t>‹#›</a:t>
            </a:fld>
            <a:endParaRPr kumimoji="1" lang="ja-JP" altLang="en-US"/>
          </a:p>
        </p:txBody>
      </p:sp>
    </p:spTree>
    <p:extLst>
      <p:ext uri="{BB962C8B-B14F-4D97-AF65-F5344CB8AC3E}">
        <p14:creationId xmlns:p14="http://schemas.microsoft.com/office/powerpoint/2010/main" val="3793488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B862E54-A429-4842-BF84-A23726E16A9C}" type="datetimeFigureOut">
              <a:rPr kumimoji="1" lang="ja-JP" altLang="en-US" smtClean="0"/>
              <a:t>2025/4/3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3ADEC3-8559-42A8-986D-88011594E055}" type="slidenum">
              <a:rPr kumimoji="1" lang="ja-JP" altLang="en-US" smtClean="0"/>
              <a:t>‹#›</a:t>
            </a:fld>
            <a:endParaRPr kumimoji="1" lang="ja-JP" altLang="en-US"/>
          </a:p>
        </p:txBody>
      </p:sp>
    </p:spTree>
    <p:extLst>
      <p:ext uri="{BB962C8B-B14F-4D97-AF65-F5344CB8AC3E}">
        <p14:creationId xmlns:p14="http://schemas.microsoft.com/office/powerpoint/2010/main" val="1358286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B862E54-A429-4842-BF84-A23726E16A9C}" type="datetimeFigureOut">
              <a:rPr kumimoji="1" lang="ja-JP" altLang="en-US" smtClean="0"/>
              <a:t>2025/4/3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63ADEC3-8559-42A8-986D-88011594E055}" type="slidenum">
              <a:rPr kumimoji="1" lang="ja-JP" altLang="en-US" smtClean="0"/>
              <a:t>‹#›</a:t>
            </a:fld>
            <a:endParaRPr kumimoji="1" lang="ja-JP" altLang="en-US"/>
          </a:p>
        </p:txBody>
      </p:sp>
    </p:spTree>
    <p:extLst>
      <p:ext uri="{BB962C8B-B14F-4D97-AF65-F5344CB8AC3E}">
        <p14:creationId xmlns:p14="http://schemas.microsoft.com/office/powerpoint/2010/main" val="2042589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B862E54-A429-4842-BF84-A23726E16A9C}" type="datetimeFigureOut">
              <a:rPr kumimoji="1" lang="ja-JP" altLang="en-US" smtClean="0"/>
              <a:t>2025/4/3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63ADEC3-8559-42A8-986D-88011594E055}" type="slidenum">
              <a:rPr kumimoji="1" lang="ja-JP" altLang="en-US" smtClean="0"/>
              <a:t>‹#›</a:t>
            </a:fld>
            <a:endParaRPr kumimoji="1" lang="ja-JP" altLang="en-US"/>
          </a:p>
        </p:txBody>
      </p:sp>
    </p:spTree>
    <p:extLst>
      <p:ext uri="{BB962C8B-B14F-4D97-AF65-F5344CB8AC3E}">
        <p14:creationId xmlns:p14="http://schemas.microsoft.com/office/powerpoint/2010/main" val="2468347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B862E54-A429-4842-BF84-A23726E16A9C}" type="datetimeFigureOut">
              <a:rPr kumimoji="1" lang="ja-JP" altLang="en-US" smtClean="0"/>
              <a:t>2025/4/3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63ADEC3-8559-42A8-986D-88011594E055}" type="slidenum">
              <a:rPr kumimoji="1" lang="ja-JP" altLang="en-US" smtClean="0"/>
              <a:t>‹#›</a:t>
            </a:fld>
            <a:endParaRPr kumimoji="1" lang="ja-JP" altLang="en-US"/>
          </a:p>
        </p:txBody>
      </p:sp>
    </p:spTree>
    <p:extLst>
      <p:ext uri="{BB962C8B-B14F-4D97-AF65-F5344CB8AC3E}">
        <p14:creationId xmlns:p14="http://schemas.microsoft.com/office/powerpoint/2010/main" val="2379599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B862E54-A429-4842-BF84-A23726E16A9C}" type="datetimeFigureOut">
              <a:rPr kumimoji="1" lang="ja-JP" altLang="en-US" smtClean="0"/>
              <a:t>2025/4/3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63ADEC3-8559-42A8-986D-88011594E055}" type="slidenum">
              <a:rPr kumimoji="1" lang="ja-JP" altLang="en-US" smtClean="0"/>
              <a:t>‹#›</a:t>
            </a:fld>
            <a:endParaRPr kumimoji="1" lang="ja-JP" altLang="en-US"/>
          </a:p>
        </p:txBody>
      </p:sp>
    </p:spTree>
    <p:extLst>
      <p:ext uri="{BB962C8B-B14F-4D97-AF65-F5344CB8AC3E}">
        <p14:creationId xmlns:p14="http://schemas.microsoft.com/office/powerpoint/2010/main" val="3789426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862E54-A429-4842-BF84-A23726E16A9C}" type="datetimeFigureOut">
              <a:rPr kumimoji="1" lang="ja-JP" altLang="en-US" smtClean="0"/>
              <a:t>2025/4/3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63ADEC3-8559-42A8-986D-88011594E055}" type="slidenum">
              <a:rPr kumimoji="1" lang="ja-JP" altLang="en-US" smtClean="0"/>
              <a:t>‹#›</a:t>
            </a:fld>
            <a:endParaRPr kumimoji="1" lang="ja-JP" altLang="en-US"/>
          </a:p>
        </p:txBody>
      </p:sp>
    </p:spTree>
    <p:extLst>
      <p:ext uri="{BB962C8B-B14F-4D97-AF65-F5344CB8AC3E}">
        <p14:creationId xmlns:p14="http://schemas.microsoft.com/office/powerpoint/2010/main" val="3976211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B862E54-A429-4842-BF84-A23726E16A9C}" type="datetimeFigureOut">
              <a:rPr kumimoji="1" lang="ja-JP" altLang="en-US" smtClean="0"/>
              <a:t>2025/4/3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63ADEC3-8559-42A8-986D-88011594E055}" type="slidenum">
              <a:rPr kumimoji="1" lang="ja-JP" altLang="en-US" smtClean="0"/>
              <a:t>‹#›</a:t>
            </a:fld>
            <a:endParaRPr kumimoji="1" lang="ja-JP" altLang="en-US"/>
          </a:p>
        </p:txBody>
      </p:sp>
    </p:spTree>
    <p:extLst>
      <p:ext uri="{BB962C8B-B14F-4D97-AF65-F5344CB8AC3E}">
        <p14:creationId xmlns:p14="http://schemas.microsoft.com/office/powerpoint/2010/main" val="2588143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B862E54-A429-4842-BF84-A23726E16A9C}" type="datetimeFigureOut">
              <a:rPr kumimoji="1" lang="ja-JP" altLang="en-US" smtClean="0"/>
              <a:t>2025/4/3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63ADEC3-8559-42A8-986D-88011594E055}" type="slidenum">
              <a:rPr kumimoji="1" lang="ja-JP" altLang="en-US" smtClean="0"/>
              <a:t>‹#›</a:t>
            </a:fld>
            <a:endParaRPr kumimoji="1" lang="ja-JP" altLang="en-US"/>
          </a:p>
        </p:txBody>
      </p:sp>
    </p:spTree>
    <p:extLst>
      <p:ext uri="{BB962C8B-B14F-4D97-AF65-F5344CB8AC3E}">
        <p14:creationId xmlns:p14="http://schemas.microsoft.com/office/powerpoint/2010/main" val="1149988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B862E54-A429-4842-BF84-A23726E16A9C}" type="datetimeFigureOut">
              <a:rPr kumimoji="1" lang="ja-JP" altLang="en-US" smtClean="0"/>
              <a:t>2025/4/3</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C63ADEC3-8559-42A8-986D-88011594E055}" type="slidenum">
              <a:rPr kumimoji="1" lang="ja-JP" altLang="en-US" smtClean="0"/>
              <a:t>‹#›</a:t>
            </a:fld>
            <a:endParaRPr kumimoji="1" lang="ja-JP" altLang="en-US"/>
          </a:p>
        </p:txBody>
      </p:sp>
    </p:spTree>
    <p:extLst>
      <p:ext uri="{BB962C8B-B14F-4D97-AF65-F5344CB8AC3E}">
        <p14:creationId xmlns:p14="http://schemas.microsoft.com/office/powerpoint/2010/main" val="215734893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6">
                <a:lumMod val="60000"/>
                <a:lumOff val="40000"/>
              </a:schemeClr>
            </a:gs>
            <a:gs pos="74000">
              <a:schemeClr val="accent4">
                <a:lumMod val="20000"/>
                <a:lumOff val="80000"/>
              </a:schemeClr>
            </a:gs>
            <a:gs pos="83000">
              <a:schemeClr val="accent4">
                <a:lumMod val="60000"/>
                <a:lumOff val="40000"/>
              </a:schemeClr>
            </a:gs>
            <a:gs pos="100000">
              <a:schemeClr val="accent4">
                <a:lumMod val="30000"/>
                <a:lumOff val="70000"/>
              </a:schemeClr>
            </a:gs>
          </a:gsLst>
          <a:lin ang="2700000" scaled="1"/>
        </a:gradFill>
        <a:effectLst/>
      </p:bgPr>
    </p:bg>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B77C635-FAA4-9A5C-09D7-13570AFDCAA6}"/>
              </a:ext>
            </a:extLst>
          </p:cNvPr>
          <p:cNvSpPr txBox="1"/>
          <p:nvPr/>
        </p:nvSpPr>
        <p:spPr>
          <a:xfrm>
            <a:off x="123646" y="1304755"/>
            <a:ext cx="6708097" cy="7817525"/>
          </a:xfrm>
          <a:prstGeom prst="rect">
            <a:avLst/>
          </a:prstGeom>
          <a:noFill/>
          <a:ln w="25400">
            <a:noFill/>
          </a:ln>
        </p:spPr>
        <p:txBody>
          <a:bodyPr wrap="square">
            <a:spAutoFit/>
          </a:bodyPr>
          <a:lstStyle/>
          <a:p>
            <a:endParaRPr lang="en-US" altLang="ja-JP" sz="1600" b="1" i="0" dirty="0">
              <a:solidFill>
                <a:srgbClr val="333333"/>
              </a:solidFill>
              <a:effectLst/>
              <a:latin typeface="HG丸ｺﾞｼｯｸM-PRO" panose="020F0600000000000000" pitchFamily="50" charset="-128"/>
              <a:ea typeface="HG丸ｺﾞｼｯｸM-PRO" panose="020F0600000000000000" pitchFamily="50" charset="-128"/>
            </a:endParaRPr>
          </a:p>
          <a:p>
            <a:r>
              <a:rPr lang="ja-JP" altLang="en-US" sz="1600" b="1" dirty="0">
                <a:solidFill>
                  <a:srgbClr val="333333"/>
                </a:solidFill>
                <a:latin typeface="メイリオ" panose="020B0604030504040204" pitchFamily="50" charset="-128"/>
                <a:ea typeface="メイリオ" panose="020B0604030504040204" pitchFamily="50" charset="-128"/>
              </a:rPr>
              <a:t>　</a:t>
            </a:r>
            <a:r>
              <a:rPr lang="ja-JP" altLang="en-US" b="1" dirty="0">
                <a:solidFill>
                  <a:srgbClr val="FF0000"/>
                </a:solidFill>
                <a:latin typeface="HG丸ｺﾞｼｯｸM-PRO" panose="020F0600000000000000" pitchFamily="50" charset="-128"/>
                <a:ea typeface="HG丸ｺﾞｼｯｸM-PRO" panose="020F0600000000000000" pitchFamily="50" charset="-128"/>
              </a:rPr>
              <a:t>日 　時： </a:t>
            </a:r>
            <a:r>
              <a:rPr lang="en-US" altLang="ja-JP" b="1" dirty="0">
                <a:solidFill>
                  <a:srgbClr val="FF0000"/>
                </a:solidFill>
                <a:latin typeface="HG丸ｺﾞｼｯｸM-PRO" panose="020F0600000000000000" pitchFamily="50" charset="-128"/>
                <a:ea typeface="HG丸ｺﾞｼｯｸM-PRO" panose="020F0600000000000000" pitchFamily="50" charset="-128"/>
              </a:rPr>
              <a:t>2025</a:t>
            </a:r>
            <a:r>
              <a:rPr lang="ja-JP" altLang="en-US" b="1" dirty="0">
                <a:solidFill>
                  <a:srgbClr val="FF0000"/>
                </a:solidFill>
                <a:latin typeface="HG丸ｺﾞｼｯｸM-PRO" panose="020F0600000000000000" pitchFamily="50" charset="-128"/>
                <a:ea typeface="HG丸ｺﾞｼｯｸM-PRO" panose="020F0600000000000000" pitchFamily="50" charset="-128"/>
              </a:rPr>
              <a:t>年 </a:t>
            </a:r>
            <a:r>
              <a:rPr lang="en-US" altLang="ja-JP" b="1" dirty="0">
                <a:solidFill>
                  <a:srgbClr val="FF0000"/>
                </a:solidFill>
                <a:latin typeface="HG丸ｺﾞｼｯｸM-PRO" panose="020F0600000000000000" pitchFamily="50" charset="-128"/>
                <a:ea typeface="HG丸ｺﾞｼｯｸM-PRO" panose="020F0600000000000000" pitchFamily="50" charset="-128"/>
              </a:rPr>
              <a:t>7 </a:t>
            </a:r>
            <a:r>
              <a:rPr lang="ja-JP" altLang="en-US" b="1" dirty="0">
                <a:solidFill>
                  <a:srgbClr val="FF0000"/>
                </a:solidFill>
                <a:latin typeface="HG丸ｺﾞｼｯｸM-PRO" panose="020F0600000000000000" pitchFamily="50" charset="-128"/>
                <a:ea typeface="HG丸ｺﾞｼｯｸM-PRO" panose="020F0600000000000000" pitchFamily="50" charset="-128"/>
              </a:rPr>
              <a:t>月 </a:t>
            </a:r>
            <a:r>
              <a:rPr lang="en-US" altLang="ja-JP" b="1" dirty="0">
                <a:solidFill>
                  <a:srgbClr val="FF0000"/>
                </a:solidFill>
                <a:latin typeface="HG丸ｺﾞｼｯｸM-PRO" panose="020F0600000000000000" pitchFamily="50" charset="-128"/>
                <a:ea typeface="HG丸ｺﾞｼｯｸM-PRO" panose="020F0600000000000000" pitchFamily="50" charset="-128"/>
              </a:rPr>
              <a:t>12 </a:t>
            </a:r>
            <a:r>
              <a:rPr lang="ja-JP" altLang="en-US" b="1" dirty="0">
                <a:solidFill>
                  <a:srgbClr val="FF0000"/>
                </a:solidFill>
                <a:latin typeface="HG丸ｺﾞｼｯｸM-PRO" panose="020F0600000000000000" pitchFamily="50" charset="-128"/>
                <a:ea typeface="HG丸ｺﾞｼｯｸM-PRO" panose="020F0600000000000000" pitchFamily="50" charset="-128"/>
              </a:rPr>
              <a:t>日（土）</a:t>
            </a:r>
            <a:endParaRPr lang="en-US" altLang="ja-JP"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b="1" dirty="0">
                <a:solidFill>
                  <a:srgbClr val="FF0000"/>
                </a:solidFill>
                <a:latin typeface="HG丸ｺﾞｼｯｸM-PRO" panose="020F0600000000000000" pitchFamily="50" charset="-128"/>
                <a:ea typeface="HG丸ｺﾞｼｯｸM-PRO" panose="020F0600000000000000" pitchFamily="50" charset="-128"/>
              </a:rPr>
              <a:t>　　　　　  </a:t>
            </a:r>
            <a:r>
              <a:rPr lang="en-US" altLang="ja-JP" b="1" dirty="0">
                <a:solidFill>
                  <a:srgbClr val="FF0000"/>
                </a:solidFill>
                <a:latin typeface="HG丸ｺﾞｼｯｸM-PRO" panose="020F0600000000000000" pitchFamily="50" charset="-128"/>
                <a:ea typeface="HG丸ｺﾞｼｯｸM-PRO" panose="020F0600000000000000" pitchFamily="50" charset="-128"/>
              </a:rPr>
              <a:t>10</a:t>
            </a:r>
            <a:r>
              <a:rPr lang="ja-JP" altLang="en-US" b="1" dirty="0">
                <a:solidFill>
                  <a:srgbClr val="FF0000"/>
                </a:solidFill>
                <a:latin typeface="HG丸ｺﾞｼｯｸM-PRO" panose="020F0600000000000000" pitchFamily="50" charset="-128"/>
                <a:ea typeface="HG丸ｺﾞｼｯｸM-PRO" panose="020F0600000000000000" pitchFamily="50" charset="-128"/>
              </a:rPr>
              <a:t>：</a:t>
            </a:r>
            <a:r>
              <a:rPr lang="en-US" altLang="ja-JP" b="1" dirty="0">
                <a:solidFill>
                  <a:srgbClr val="FF0000"/>
                </a:solidFill>
                <a:latin typeface="HG丸ｺﾞｼｯｸM-PRO" panose="020F0600000000000000" pitchFamily="50" charset="-128"/>
                <a:ea typeface="HG丸ｺﾞｼｯｸM-PRO" panose="020F0600000000000000" pitchFamily="50" charset="-128"/>
              </a:rPr>
              <a:t>00</a:t>
            </a:r>
            <a:r>
              <a:rPr lang="ja-JP" altLang="en-US" b="1" dirty="0">
                <a:solidFill>
                  <a:srgbClr val="FF0000"/>
                </a:solidFill>
                <a:latin typeface="HG丸ｺﾞｼｯｸM-PRO" panose="020F0600000000000000" pitchFamily="50" charset="-128"/>
                <a:ea typeface="HG丸ｺﾞｼｯｸM-PRO" panose="020F0600000000000000" pitchFamily="50" charset="-128"/>
              </a:rPr>
              <a:t>～</a:t>
            </a:r>
            <a:r>
              <a:rPr lang="en-US" altLang="ja-JP" b="1" dirty="0">
                <a:solidFill>
                  <a:srgbClr val="FF0000"/>
                </a:solidFill>
                <a:latin typeface="HG丸ｺﾞｼｯｸM-PRO" panose="020F0600000000000000" pitchFamily="50" charset="-128"/>
                <a:ea typeface="HG丸ｺﾞｼｯｸM-PRO" panose="020F0600000000000000" pitchFamily="50" charset="-128"/>
              </a:rPr>
              <a:t>16</a:t>
            </a:r>
            <a:r>
              <a:rPr lang="ja-JP" altLang="en-US" b="1" dirty="0">
                <a:solidFill>
                  <a:srgbClr val="FF0000"/>
                </a:solidFill>
                <a:latin typeface="HG丸ｺﾞｼｯｸM-PRO" panose="020F0600000000000000" pitchFamily="50" charset="-128"/>
                <a:ea typeface="HG丸ｺﾞｼｯｸM-PRO" panose="020F0600000000000000" pitchFamily="50" charset="-128"/>
              </a:rPr>
              <a:t>：</a:t>
            </a:r>
            <a:r>
              <a:rPr lang="en-US" altLang="ja-JP" b="1" dirty="0">
                <a:solidFill>
                  <a:srgbClr val="FF0000"/>
                </a:solidFill>
                <a:latin typeface="HG丸ｺﾞｼｯｸM-PRO" panose="020F0600000000000000" pitchFamily="50" charset="-128"/>
                <a:ea typeface="HG丸ｺﾞｼｯｸM-PRO" panose="020F0600000000000000" pitchFamily="50" charset="-128"/>
              </a:rPr>
              <a:t>00</a:t>
            </a:r>
          </a:p>
          <a:p>
            <a:endParaRPr lang="en-US" altLang="ja-JP" sz="1100"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b="1" dirty="0">
                <a:solidFill>
                  <a:srgbClr val="FF0000"/>
                </a:solidFill>
                <a:latin typeface="HG丸ｺﾞｼｯｸM-PRO" panose="020F0600000000000000" pitchFamily="50" charset="-128"/>
                <a:ea typeface="HG丸ｺﾞｼｯｸM-PRO" panose="020F0600000000000000" pitchFamily="50" charset="-128"/>
              </a:rPr>
              <a:t>　</a:t>
            </a:r>
            <a:r>
              <a:rPr lang="ja-JP" altLang="en-US" b="1" dirty="0">
                <a:latin typeface="HG丸ｺﾞｼｯｸM-PRO" panose="020F0600000000000000" pitchFamily="50" charset="-128"/>
                <a:ea typeface="HG丸ｺﾞｼｯｸM-PRO" panose="020F0600000000000000" pitchFamily="50" charset="-128"/>
              </a:rPr>
              <a:t>会 　場： 長野県看護協会会館 </a:t>
            </a:r>
            <a:endParaRPr lang="en-US" altLang="ja-JP" b="1" dirty="0">
              <a:latin typeface="HG丸ｺﾞｼｯｸM-PRO" panose="020F0600000000000000" pitchFamily="50" charset="-128"/>
              <a:ea typeface="HG丸ｺﾞｼｯｸM-PRO" panose="020F0600000000000000" pitchFamily="50" charset="-128"/>
            </a:endParaRPr>
          </a:p>
          <a:p>
            <a:r>
              <a:rPr lang="ja-JP" altLang="en-US" b="1" dirty="0">
                <a:latin typeface="HG丸ｺﾞｼｯｸM-PRO" panose="020F0600000000000000" pitchFamily="50" charset="-128"/>
                <a:ea typeface="HG丸ｺﾞｼｯｸM-PRO" panose="020F0600000000000000" pitchFamily="50" charset="-128"/>
              </a:rPr>
              <a:t>　　　　　  松本市旭 </a:t>
            </a:r>
            <a:r>
              <a:rPr lang="en-US" altLang="ja-JP" b="1" dirty="0">
                <a:latin typeface="HG丸ｺﾞｼｯｸM-PRO" panose="020F0600000000000000" pitchFamily="50" charset="-128"/>
                <a:ea typeface="HG丸ｺﾞｼｯｸM-PRO" panose="020F0600000000000000" pitchFamily="50" charset="-128"/>
              </a:rPr>
              <a:t>2</a:t>
            </a:r>
            <a:r>
              <a:rPr lang="ja-JP" altLang="en-US" b="1" dirty="0">
                <a:latin typeface="HG丸ｺﾞｼｯｸM-PRO" panose="020F0600000000000000" pitchFamily="50" charset="-128"/>
                <a:ea typeface="HG丸ｺﾞｼｯｸM-PRO" panose="020F0600000000000000" pitchFamily="50" charset="-128"/>
              </a:rPr>
              <a:t>－</a:t>
            </a:r>
            <a:r>
              <a:rPr lang="en-US" altLang="ja-JP" b="1" dirty="0">
                <a:latin typeface="HG丸ｺﾞｼｯｸM-PRO" panose="020F0600000000000000" pitchFamily="50" charset="-128"/>
                <a:ea typeface="HG丸ｺﾞｼｯｸM-PRO" panose="020F0600000000000000" pitchFamily="50" charset="-128"/>
              </a:rPr>
              <a:t>11</a:t>
            </a:r>
            <a:r>
              <a:rPr lang="ja-JP" altLang="en-US" b="1" dirty="0">
                <a:latin typeface="HG丸ｺﾞｼｯｸM-PRO" panose="020F0600000000000000" pitchFamily="50" charset="-128"/>
                <a:ea typeface="HG丸ｺﾞｼｯｸM-PRO" panose="020F0600000000000000" pitchFamily="50" charset="-128"/>
              </a:rPr>
              <a:t>－</a:t>
            </a:r>
            <a:r>
              <a:rPr lang="en-US" altLang="ja-JP" b="1" dirty="0">
                <a:latin typeface="HG丸ｺﾞｼｯｸM-PRO" panose="020F0600000000000000" pitchFamily="50" charset="-128"/>
                <a:ea typeface="HG丸ｺﾞｼｯｸM-PRO" panose="020F0600000000000000" pitchFamily="50" charset="-128"/>
              </a:rPr>
              <a:t>34</a:t>
            </a:r>
          </a:p>
          <a:p>
            <a:r>
              <a:rPr lang="ja-JP" altLang="en-US" b="1" dirty="0">
                <a:solidFill>
                  <a:srgbClr val="FF0000"/>
                </a:solidFill>
                <a:latin typeface="メイリオ" panose="020B0604030504040204" pitchFamily="50" charset="-128"/>
                <a:ea typeface="メイリオ" panose="020B0604030504040204" pitchFamily="50" charset="-128"/>
              </a:rPr>
              <a:t>　</a:t>
            </a:r>
            <a:endParaRPr lang="en-US" altLang="ja-JP" sz="1100" b="1" dirty="0">
              <a:solidFill>
                <a:srgbClr val="FF0000"/>
              </a:solidFill>
              <a:latin typeface="メイリオ" panose="020B0604030504040204" pitchFamily="50" charset="-128"/>
              <a:ea typeface="メイリオ" panose="020B0604030504040204" pitchFamily="50" charset="-128"/>
            </a:endParaRPr>
          </a:p>
          <a:p>
            <a:r>
              <a:rPr lang="ja-JP" altLang="en-US" b="1" dirty="0">
                <a:solidFill>
                  <a:srgbClr val="FF0000"/>
                </a:solidFill>
                <a:latin typeface="メイリオ" panose="020B0604030504040204" pitchFamily="50" charset="-128"/>
                <a:ea typeface="メイリオ" panose="020B0604030504040204" pitchFamily="50" charset="-128"/>
              </a:rPr>
              <a:t>　 </a:t>
            </a:r>
            <a:r>
              <a:rPr kumimoji="1" lang="ja-JP" altLang="en-US" b="1" dirty="0">
                <a:latin typeface="HG丸ｺﾞｼｯｸM-PRO" panose="020F0600000000000000" pitchFamily="50" charset="-128"/>
                <a:ea typeface="HG丸ｺﾞｼｯｸM-PRO" panose="020F0600000000000000" pitchFamily="50" charset="-128"/>
              </a:rPr>
              <a:t>講　師：髙木 宏明　</a:t>
            </a:r>
            <a:endParaRPr kumimoji="1" lang="en-US" altLang="ja-JP" b="1" dirty="0">
              <a:latin typeface="HG丸ｺﾞｼｯｸM-PRO" panose="020F0600000000000000" pitchFamily="50" charset="-128"/>
              <a:ea typeface="HG丸ｺﾞｼｯｸM-PRO" panose="020F0600000000000000" pitchFamily="50" charset="-128"/>
            </a:endParaRPr>
          </a:p>
          <a:p>
            <a:r>
              <a:rPr kumimoji="1" lang="ja-JP" altLang="en-US" b="1" dirty="0">
                <a:latin typeface="HG丸ｺﾞｼｯｸM-PRO" panose="020F0600000000000000" pitchFamily="50" charset="-128"/>
                <a:ea typeface="HG丸ｺﾞｼｯｸM-PRO" panose="020F0600000000000000" pitchFamily="50" charset="-128"/>
              </a:rPr>
              <a:t>　　　　　 </a:t>
            </a:r>
            <a:r>
              <a:rPr kumimoji="1" lang="ja-JP" altLang="en-US" sz="1600" b="1" dirty="0">
                <a:latin typeface="HG丸ｺﾞｼｯｸM-PRO" panose="020F0600000000000000" pitchFamily="50" charset="-128"/>
                <a:ea typeface="HG丸ｺﾞｼｯｸM-PRO" panose="020F0600000000000000" pitchFamily="50" charset="-128"/>
              </a:rPr>
              <a:t>富士見高原医療福祉センター統括院長</a:t>
            </a:r>
            <a:endParaRPr kumimoji="1" lang="en-US" altLang="ja-JP" sz="1600" b="1" dirty="0">
              <a:latin typeface="HG丸ｺﾞｼｯｸM-PRO" panose="020F0600000000000000" pitchFamily="50" charset="-128"/>
              <a:ea typeface="HG丸ｺﾞｼｯｸM-PRO" panose="020F0600000000000000" pitchFamily="50" charset="-128"/>
            </a:endParaRPr>
          </a:p>
          <a:p>
            <a:r>
              <a:rPr lang="ja-JP" altLang="en-US" sz="1600" b="1" i="0" dirty="0">
                <a:solidFill>
                  <a:srgbClr val="333333"/>
                </a:solidFill>
                <a:effectLst/>
                <a:latin typeface="HG丸ｺﾞｼｯｸM-PRO" panose="020F0600000000000000" pitchFamily="50" charset="-128"/>
                <a:ea typeface="HG丸ｺﾞｼｯｸM-PRO" panose="020F0600000000000000" pitchFamily="50" charset="-128"/>
              </a:rPr>
              <a:t>　　　　　　</a:t>
            </a:r>
            <a:r>
              <a:rPr lang="ja-JP" altLang="en-US" sz="1600" b="1" i="0" dirty="0">
                <a:effectLst/>
                <a:latin typeface="HG丸ｺﾞｼｯｸM-PRO" panose="020F0600000000000000" pitchFamily="50" charset="-128"/>
                <a:ea typeface="HG丸ｺﾞｼｯｸM-PRO" panose="020F0600000000000000" pitchFamily="50" charset="-128"/>
              </a:rPr>
              <a:t>日本医療メディエーター協会認定シニアトレーナー</a:t>
            </a:r>
            <a:endParaRPr lang="en-US" altLang="ja-JP" sz="1600" b="1" i="0" dirty="0">
              <a:effectLst/>
              <a:latin typeface="HG丸ｺﾞｼｯｸM-PRO" panose="020F0600000000000000" pitchFamily="50" charset="-128"/>
              <a:ea typeface="HG丸ｺﾞｼｯｸM-PRO" panose="020F0600000000000000" pitchFamily="50" charset="-128"/>
            </a:endParaRPr>
          </a:p>
          <a:p>
            <a:endParaRPr lang="en-US" altLang="ja-JP" sz="1200" b="1" i="0" dirty="0">
              <a:solidFill>
                <a:srgbClr val="333333"/>
              </a:solidFill>
              <a:effectLst/>
              <a:latin typeface="HG丸ｺﾞｼｯｸM-PRO" panose="020F0600000000000000" pitchFamily="50" charset="-128"/>
              <a:ea typeface="HG丸ｺﾞｼｯｸM-PRO" panose="020F0600000000000000" pitchFamily="50" charset="-128"/>
            </a:endParaRPr>
          </a:p>
          <a:p>
            <a:r>
              <a:rPr lang="ja-JP" altLang="en-US" sz="1400" dirty="0">
                <a:solidFill>
                  <a:srgbClr val="333333"/>
                </a:solidFill>
                <a:latin typeface="HG丸ｺﾞｼｯｸM-PRO" panose="020F0600000000000000" pitchFamily="50" charset="-128"/>
                <a:ea typeface="HG丸ｺﾞｼｯｸM-PRO" panose="020F0600000000000000" pitchFamily="50" charset="-128"/>
              </a:rPr>
              <a:t>　　</a:t>
            </a:r>
            <a:r>
              <a:rPr lang="ja-JP" altLang="ja-JP" sz="14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激しくクレームを言ってくる人、ハラスメントをしてくる患者・・これらは</a:t>
            </a:r>
            <a:endParaRPr lang="en-US" altLang="ja-JP" sz="14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endParaRPr>
          </a:p>
          <a:p>
            <a:r>
              <a:rPr lang="ja-JP" altLang="en-US" sz="1400" dirty="0">
                <a:solidFill>
                  <a:srgbClr val="000000"/>
                </a:solidFill>
                <a:latin typeface="HG丸ｺﾞｼｯｸM-PRO" panose="020F0600000000000000" pitchFamily="50" charset="-128"/>
                <a:ea typeface="HG丸ｺﾞｼｯｸM-PRO" panose="020F0600000000000000" pitchFamily="50" charset="-128"/>
                <a:cs typeface="ＭＳ Ｐゴシック" panose="020B0600070205080204" pitchFamily="50" charset="-128"/>
              </a:rPr>
              <a:t>　</a:t>
            </a:r>
            <a:r>
              <a:rPr lang="ja-JP" altLang="ja-JP" sz="14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医療従事者にとって大変な精神的・身体的負担となります。しかし実は現場</a:t>
            </a:r>
            <a:endParaRPr lang="en-US" altLang="ja-JP" sz="14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endParaRPr>
          </a:p>
          <a:p>
            <a:r>
              <a:rPr lang="ja-JP" altLang="en-US" sz="1400" dirty="0">
                <a:solidFill>
                  <a:srgbClr val="000000"/>
                </a:solidFill>
                <a:latin typeface="HG丸ｺﾞｼｯｸM-PRO" panose="020F0600000000000000" pitchFamily="50" charset="-128"/>
                <a:ea typeface="HG丸ｺﾞｼｯｸM-PRO" panose="020F0600000000000000" pitchFamily="50" charset="-128"/>
                <a:cs typeface="ＭＳ Ｐゴシック" panose="020B0600070205080204" pitchFamily="50" charset="-128"/>
              </a:rPr>
              <a:t>　</a:t>
            </a:r>
            <a:r>
              <a:rPr lang="ja-JP" altLang="ja-JP" sz="14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の初期対応がただちょっと怒っている人をクレーマーに、そしてハラスメント</a:t>
            </a:r>
            <a:endParaRPr lang="en-US" altLang="ja-JP" sz="14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endParaRPr>
          </a:p>
          <a:p>
            <a:r>
              <a:rPr lang="ja-JP" altLang="en-US" sz="14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　</a:t>
            </a:r>
            <a:r>
              <a:rPr lang="ja-JP" altLang="ja-JP" sz="14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をする人にしてしまうことがあります。初期対応にメディエーションを用い</a:t>
            </a:r>
            <a:endParaRPr lang="en-US" altLang="ja-JP" sz="14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endParaRPr>
          </a:p>
          <a:p>
            <a:r>
              <a:rPr lang="ja-JP" altLang="en-US" sz="1400" dirty="0">
                <a:solidFill>
                  <a:srgbClr val="000000"/>
                </a:solidFill>
                <a:latin typeface="HG丸ｺﾞｼｯｸM-PRO" panose="020F0600000000000000" pitchFamily="50" charset="-128"/>
                <a:ea typeface="HG丸ｺﾞｼｯｸM-PRO" panose="020F0600000000000000" pitchFamily="50" charset="-128"/>
                <a:cs typeface="ＭＳ Ｐゴシック" panose="020B0600070205080204" pitchFamily="50" charset="-128"/>
              </a:rPr>
              <a:t>　</a:t>
            </a:r>
            <a:r>
              <a:rPr lang="ja-JP" altLang="ja-JP" sz="14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ることでそうした関係悪化を防ぐことができないだろうか。 この研修では、</a:t>
            </a:r>
            <a:endParaRPr lang="en-US" altLang="ja-JP" sz="14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endParaRPr>
          </a:p>
          <a:p>
            <a:r>
              <a:rPr lang="ja-JP" altLang="en-US" sz="1400" dirty="0">
                <a:solidFill>
                  <a:srgbClr val="000000"/>
                </a:solidFill>
                <a:latin typeface="HG丸ｺﾞｼｯｸM-PRO" panose="020F0600000000000000" pitchFamily="50" charset="-128"/>
                <a:ea typeface="HG丸ｺﾞｼｯｸM-PRO" panose="020F0600000000000000" pitchFamily="50" charset="-128"/>
                <a:cs typeface="ＭＳ Ｐゴシック" panose="020B0600070205080204" pitchFamily="50" charset="-128"/>
              </a:rPr>
              <a:t>　</a:t>
            </a:r>
            <a:r>
              <a:rPr lang="ja-JP" altLang="ja-JP" sz="14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医療従事者として患者との良好な関係を結んでいくために必要な知識とスキル</a:t>
            </a:r>
            <a:endParaRPr lang="en-US" altLang="ja-JP" sz="14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endParaRPr>
          </a:p>
          <a:p>
            <a:r>
              <a:rPr lang="ja-JP" altLang="en-US" sz="1400" dirty="0">
                <a:solidFill>
                  <a:srgbClr val="000000"/>
                </a:solidFill>
                <a:latin typeface="HG丸ｺﾞｼｯｸM-PRO" panose="020F0600000000000000" pitchFamily="50" charset="-128"/>
                <a:ea typeface="HG丸ｺﾞｼｯｸM-PRO" panose="020F0600000000000000" pitchFamily="50" charset="-128"/>
                <a:cs typeface="ＭＳ Ｐゴシック" panose="020B0600070205080204" pitchFamily="50" charset="-128"/>
              </a:rPr>
              <a:t>　</a:t>
            </a:r>
            <a:r>
              <a:rPr lang="ja-JP" altLang="ja-JP" sz="14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を学びましょう。</a:t>
            </a:r>
            <a:endParaRPr lang="en-US" altLang="ja-JP" sz="1400"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endParaRPr>
          </a:p>
          <a:p>
            <a:endParaRPr lang="ja-JP" altLang="ja-JP" sz="1200" b="1" dirty="0">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endParaRPr>
          </a:p>
          <a:p>
            <a:r>
              <a:rPr lang="en-US" altLang="ja-JP" sz="1800" dirty="0">
                <a:solidFill>
                  <a:srgbClr val="000000"/>
                </a:solidFill>
                <a:effectLst/>
                <a:latin typeface="メイリオ" panose="020B0604030504040204" pitchFamily="50" charset="-128"/>
                <a:ea typeface="ＭＳ Ｐゴシック" panose="020B0600070205080204" pitchFamily="50" charset="-128"/>
                <a:cs typeface="ＭＳ Ｐゴシック" panose="020B0600070205080204" pitchFamily="50" charset="-128"/>
              </a:rPr>
              <a:t> </a:t>
            </a:r>
            <a:r>
              <a:rPr lang="ja-JP" altLang="en-US" sz="1600" b="1" dirty="0">
                <a:solidFill>
                  <a:srgbClr val="000000"/>
                </a:solidFill>
                <a:effectLst/>
                <a:latin typeface="HG丸ｺﾞｼｯｸM-PRO" panose="020F0600000000000000" pitchFamily="50" charset="-128"/>
                <a:ea typeface="HG丸ｺﾞｼｯｸM-PRO" panose="020F0600000000000000" pitchFamily="50" charset="-128"/>
                <a:cs typeface="ＭＳ Ｐゴシック" panose="020B0600070205080204" pitchFamily="50" charset="-128"/>
              </a:rPr>
              <a:t> </a:t>
            </a:r>
            <a:r>
              <a:rPr lang="ja-JP" altLang="en-US" sz="1400" dirty="0">
                <a:latin typeface="HG丸ｺﾞｼｯｸM-PRO" panose="020F0600000000000000" pitchFamily="50" charset="-128"/>
                <a:ea typeface="HG丸ｺﾞｼｯｸM-PRO" panose="020F0600000000000000" pitchFamily="50" charset="-128"/>
              </a:rPr>
              <a:t>受講料 ： 会員 </a:t>
            </a:r>
            <a:r>
              <a:rPr lang="en-US" altLang="ja-JP" sz="1400" dirty="0">
                <a:latin typeface="HG丸ｺﾞｼｯｸM-PRO" panose="020F0600000000000000" pitchFamily="50" charset="-128"/>
                <a:ea typeface="HG丸ｺﾞｼｯｸM-PRO" panose="020F0600000000000000" pitchFamily="50" charset="-128"/>
              </a:rPr>
              <a:t>3,000 </a:t>
            </a:r>
            <a:r>
              <a:rPr lang="ja-JP" altLang="en-US" sz="1400" dirty="0">
                <a:latin typeface="HG丸ｺﾞｼｯｸM-PRO" panose="020F0600000000000000" pitchFamily="50" charset="-128"/>
                <a:ea typeface="HG丸ｺﾞｼｯｸM-PRO" panose="020F0600000000000000" pitchFamily="50" charset="-128"/>
              </a:rPr>
              <a:t>円 非会員 </a:t>
            </a:r>
            <a:r>
              <a:rPr lang="en-US" altLang="ja-JP" sz="1400" dirty="0">
                <a:latin typeface="HG丸ｺﾞｼｯｸM-PRO" panose="020F0600000000000000" pitchFamily="50" charset="-128"/>
                <a:ea typeface="HG丸ｺﾞｼｯｸM-PRO" panose="020F0600000000000000" pitchFamily="50" charset="-128"/>
              </a:rPr>
              <a:t>6,000 </a:t>
            </a:r>
            <a:r>
              <a:rPr lang="ja-JP" altLang="en-US" sz="1400" dirty="0">
                <a:latin typeface="HG丸ｺﾞｼｯｸM-PRO" panose="020F0600000000000000" pitchFamily="50" charset="-128"/>
                <a:ea typeface="HG丸ｺﾞｼｯｸM-PRO" panose="020F0600000000000000" pitchFamily="50" charset="-128"/>
              </a:rPr>
              <a:t>円 　</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長野県看護協会・長野県臨床工学技士会・長野県臨床検査技師会</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長野県診療放射線技師会・長野県理学療法士会会員は会員受講料。</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長野県病院薬剤師会会員は薬剤師会へお問い合わせ下さい。</a:t>
            </a:r>
            <a:endParaRPr lang="ja-JP" altLang="en-US" sz="11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対象者 ： 医療機関・在宅・介護施設の職員</a:t>
            </a:r>
          </a:p>
          <a:p>
            <a:r>
              <a:rPr lang="ja-JP" altLang="en-US" sz="1400" dirty="0">
                <a:latin typeface="HG丸ｺﾞｼｯｸM-PRO" panose="020F0600000000000000" pitchFamily="50" charset="-128"/>
                <a:ea typeface="HG丸ｺﾞｼｯｸM-PRO" panose="020F0600000000000000" pitchFamily="50" charset="-128"/>
              </a:rPr>
              <a:t>　定    員： </a:t>
            </a:r>
            <a:r>
              <a:rPr lang="en-US" altLang="ja-JP" sz="1400" dirty="0">
                <a:latin typeface="HG丸ｺﾞｼｯｸM-PRO" panose="020F0600000000000000" pitchFamily="50" charset="-128"/>
                <a:ea typeface="HG丸ｺﾞｼｯｸM-PRO" panose="020F0600000000000000" pitchFamily="50" charset="-128"/>
              </a:rPr>
              <a:t>80</a:t>
            </a:r>
            <a:r>
              <a:rPr lang="ja-JP" altLang="en-US" sz="1400" dirty="0">
                <a:latin typeface="HG丸ｺﾞｼｯｸM-PRO" panose="020F0600000000000000" pitchFamily="50" charset="-128"/>
                <a:ea typeface="HG丸ｺﾞｼｯｸM-PRO" panose="020F0600000000000000" pitchFamily="50" charset="-128"/>
              </a:rPr>
              <a:t>名</a:t>
            </a:r>
            <a:endParaRPr lang="ja-JP" altLang="en-US" sz="11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申    込： 長野県看護協会ホームページからマイページ登録して</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申し込んでください。</a:t>
            </a:r>
          </a:p>
          <a:p>
            <a:r>
              <a:rPr lang="ja-JP" altLang="en-US" sz="1400" dirty="0">
                <a:latin typeface="HG丸ｺﾞｼｯｸM-PRO" panose="020F0600000000000000" pitchFamily="50" charset="-128"/>
                <a:ea typeface="HG丸ｺﾞｼｯｸM-PRO" panose="020F0600000000000000" pitchFamily="50" charset="-128"/>
              </a:rPr>
              <a:t>　　　　   ＊申し込みの際、看護職以外の方は連絡欄に職種を</a:t>
            </a:r>
            <a:endParaRPr lang="en-US" altLang="ja-JP" sz="1400" dirty="0">
              <a:latin typeface="HG丸ｺﾞｼｯｸM-PRO" panose="020F0600000000000000" pitchFamily="50" charset="-128"/>
              <a:ea typeface="HG丸ｺﾞｼｯｸM-PRO" panose="020F0600000000000000" pitchFamily="50" charset="-128"/>
            </a:endParaRPr>
          </a:p>
          <a:p>
            <a:r>
              <a:rPr lang="en-US" altLang="ja-JP" sz="1400" dirty="0">
                <a:latin typeface="HG丸ｺﾞｼｯｸM-PRO" panose="020F0600000000000000" pitchFamily="50" charset="-128"/>
                <a:ea typeface="HG丸ｺﾞｼｯｸM-PRO" panose="020F0600000000000000" pitchFamily="50" charset="-128"/>
              </a:rPr>
              <a:t>                  </a:t>
            </a:r>
            <a:r>
              <a:rPr lang="ja-JP" altLang="en-US" sz="1400" dirty="0">
                <a:latin typeface="HG丸ｺﾞｼｯｸM-PRO" panose="020F0600000000000000" pitchFamily="50" charset="-128"/>
                <a:ea typeface="HG丸ｺﾞｼｯｸM-PRO" panose="020F0600000000000000" pitchFamily="50" charset="-128"/>
              </a:rPr>
              <a:t>ご記入ください。</a:t>
            </a:r>
            <a:endParaRPr lang="ja-JP" altLang="en-US" sz="11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申込期間： </a:t>
            </a:r>
            <a:r>
              <a:rPr lang="en-US" altLang="ja-JP" sz="1400" dirty="0">
                <a:latin typeface="HG丸ｺﾞｼｯｸM-PRO" panose="020F0600000000000000" pitchFamily="50" charset="-128"/>
                <a:ea typeface="HG丸ｺﾞｼｯｸM-PRO" panose="020F0600000000000000" pitchFamily="50" charset="-128"/>
              </a:rPr>
              <a:t>5</a:t>
            </a:r>
            <a:r>
              <a:rPr lang="ja-JP" altLang="en-US" sz="1400" dirty="0">
                <a:latin typeface="HG丸ｺﾞｼｯｸM-PRO" panose="020F0600000000000000" pitchFamily="50" charset="-128"/>
                <a:ea typeface="HG丸ｺﾞｼｯｸM-PRO" panose="020F0600000000000000" pitchFamily="50" charset="-128"/>
              </a:rPr>
              <a:t>月</a:t>
            </a:r>
            <a:r>
              <a:rPr lang="en-US" altLang="ja-JP" sz="1400" dirty="0">
                <a:latin typeface="HG丸ｺﾞｼｯｸM-PRO" panose="020F0600000000000000" pitchFamily="50" charset="-128"/>
                <a:ea typeface="HG丸ｺﾞｼｯｸM-PRO" panose="020F0600000000000000" pitchFamily="50" charset="-128"/>
              </a:rPr>
              <a:t>1</a:t>
            </a:r>
            <a:r>
              <a:rPr lang="ja-JP" altLang="en-US" sz="1400" dirty="0">
                <a:latin typeface="HG丸ｺﾞｼｯｸM-PRO" panose="020F0600000000000000" pitchFamily="50" charset="-128"/>
                <a:ea typeface="HG丸ｺﾞｼｯｸM-PRO" panose="020F0600000000000000" pitchFamily="50" charset="-128"/>
              </a:rPr>
              <a:t>日（木）～</a:t>
            </a:r>
            <a:r>
              <a:rPr lang="en-US" altLang="ja-JP" sz="1400" dirty="0">
                <a:latin typeface="HG丸ｺﾞｼｯｸM-PRO" panose="020F0600000000000000" pitchFamily="50" charset="-128"/>
                <a:ea typeface="HG丸ｺﾞｼｯｸM-PRO" panose="020F0600000000000000" pitchFamily="50" charset="-128"/>
              </a:rPr>
              <a:t>5</a:t>
            </a:r>
            <a:r>
              <a:rPr lang="ja-JP" altLang="en-US" sz="1400" dirty="0">
                <a:latin typeface="HG丸ｺﾞｼｯｸM-PRO" panose="020F0600000000000000" pitchFamily="50" charset="-128"/>
                <a:ea typeface="HG丸ｺﾞｼｯｸM-PRO" panose="020F0600000000000000" pitchFamily="50" charset="-128"/>
              </a:rPr>
              <a:t>月</a:t>
            </a:r>
            <a:r>
              <a:rPr lang="en-US" altLang="ja-JP" sz="1400" dirty="0">
                <a:latin typeface="HG丸ｺﾞｼｯｸM-PRO" panose="020F0600000000000000" pitchFamily="50" charset="-128"/>
                <a:ea typeface="HG丸ｺﾞｼｯｸM-PRO" panose="020F0600000000000000" pitchFamily="50" charset="-128"/>
              </a:rPr>
              <a:t>20</a:t>
            </a:r>
            <a:r>
              <a:rPr lang="ja-JP" altLang="en-US" sz="1400" dirty="0">
                <a:latin typeface="HG丸ｺﾞｼｯｸM-PRO" panose="020F0600000000000000" pitchFamily="50" charset="-128"/>
                <a:ea typeface="HG丸ｺﾞｼｯｸM-PRO" panose="020F0600000000000000" pitchFamily="50" charset="-128"/>
              </a:rPr>
              <a:t>日（火）まで</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支払期間： </a:t>
            </a:r>
            <a:r>
              <a:rPr lang="en-US" altLang="ja-JP" sz="1400" dirty="0">
                <a:latin typeface="HG丸ｺﾞｼｯｸM-PRO" panose="020F0600000000000000" pitchFamily="50" charset="-128"/>
                <a:ea typeface="HG丸ｺﾞｼｯｸM-PRO" panose="020F0600000000000000" pitchFamily="50" charset="-128"/>
              </a:rPr>
              <a:t>6</a:t>
            </a:r>
            <a:r>
              <a:rPr lang="ja-JP" altLang="en-US" sz="1400" dirty="0">
                <a:latin typeface="HG丸ｺﾞｼｯｸM-PRO" panose="020F0600000000000000" pitchFamily="50" charset="-128"/>
                <a:ea typeface="HG丸ｺﾞｼｯｸM-PRO" panose="020F0600000000000000" pitchFamily="50" charset="-128"/>
              </a:rPr>
              <a:t>月</a:t>
            </a:r>
            <a:r>
              <a:rPr lang="en-US" altLang="ja-JP" sz="1400" dirty="0">
                <a:latin typeface="HG丸ｺﾞｼｯｸM-PRO" panose="020F0600000000000000" pitchFamily="50" charset="-128"/>
                <a:ea typeface="HG丸ｺﾞｼｯｸM-PRO" panose="020F0600000000000000" pitchFamily="50" charset="-128"/>
              </a:rPr>
              <a:t>1</a:t>
            </a:r>
            <a:r>
              <a:rPr lang="ja-JP" altLang="en-US" sz="1400" dirty="0">
                <a:latin typeface="HG丸ｺﾞｼｯｸM-PRO" panose="020F0600000000000000" pitchFamily="50" charset="-128"/>
                <a:ea typeface="HG丸ｺﾞｼｯｸM-PRO" panose="020F0600000000000000" pitchFamily="50" charset="-128"/>
              </a:rPr>
              <a:t>日（日）～</a:t>
            </a:r>
            <a:r>
              <a:rPr lang="en-US" altLang="ja-JP" sz="1400" dirty="0">
                <a:latin typeface="HG丸ｺﾞｼｯｸM-PRO" panose="020F0600000000000000" pitchFamily="50" charset="-128"/>
                <a:ea typeface="HG丸ｺﾞｼｯｸM-PRO" panose="020F0600000000000000" pitchFamily="50" charset="-128"/>
              </a:rPr>
              <a:t>6</a:t>
            </a:r>
            <a:r>
              <a:rPr lang="ja-JP" altLang="en-US" sz="1400" dirty="0">
                <a:latin typeface="HG丸ｺﾞｼｯｸM-PRO" panose="020F0600000000000000" pitchFamily="50" charset="-128"/>
                <a:ea typeface="HG丸ｺﾞｼｯｸM-PRO" panose="020F0600000000000000" pitchFamily="50" charset="-128"/>
              </a:rPr>
              <a:t>月</a:t>
            </a:r>
            <a:r>
              <a:rPr lang="en-US" altLang="ja-JP" sz="1400" dirty="0">
                <a:latin typeface="HG丸ｺﾞｼｯｸM-PRO" panose="020F0600000000000000" pitchFamily="50" charset="-128"/>
                <a:ea typeface="HG丸ｺﾞｼｯｸM-PRO" panose="020F0600000000000000" pitchFamily="50" charset="-128"/>
              </a:rPr>
              <a:t>19</a:t>
            </a:r>
            <a:r>
              <a:rPr lang="ja-JP" altLang="en-US" sz="1400" dirty="0">
                <a:latin typeface="HG丸ｺﾞｼｯｸM-PRO" panose="020F0600000000000000" pitchFamily="50" charset="-128"/>
                <a:ea typeface="HG丸ｺﾞｼｯｸM-PRO" panose="020F0600000000000000" pitchFamily="50" charset="-128"/>
              </a:rPr>
              <a:t>日（木）</a:t>
            </a:r>
            <a:endParaRPr lang="en-US" altLang="ja-JP" sz="1400" dirty="0">
              <a:latin typeface="HG丸ｺﾞｼｯｸM-PRO" panose="020F0600000000000000" pitchFamily="50" charset="-128"/>
              <a:ea typeface="HG丸ｺﾞｼｯｸM-PRO" panose="020F0600000000000000" pitchFamily="50" charset="-128"/>
            </a:endParaRPr>
          </a:p>
          <a:p>
            <a:r>
              <a:rPr lang="en-US" altLang="ja-JP" sz="1400" dirty="0">
                <a:latin typeface="HG丸ｺﾞｼｯｸM-PRO" panose="020F0600000000000000" pitchFamily="50" charset="-128"/>
                <a:ea typeface="HG丸ｺﾞｼｯｸM-PRO" panose="020F0600000000000000" pitchFamily="50" charset="-128"/>
              </a:rPr>
              <a:t>      </a:t>
            </a:r>
            <a:r>
              <a:rPr lang="ja-JP" altLang="en-US" sz="1400" dirty="0">
                <a:latin typeface="HG丸ｺﾞｼｯｸM-PRO" panose="020F0600000000000000" pitchFamily="50" charset="-128"/>
                <a:ea typeface="HG丸ｺﾞｼｯｸM-PRO" panose="020F0600000000000000" pitchFamily="50" charset="-128"/>
              </a:rPr>
              <a:t>　　</a:t>
            </a:r>
            <a:r>
              <a:rPr lang="en-US" altLang="ja-JP" sz="1400" dirty="0">
                <a:latin typeface="HG丸ｺﾞｼｯｸM-PRO" panose="020F0600000000000000" pitchFamily="50" charset="-128"/>
                <a:ea typeface="HG丸ｺﾞｼｯｸM-PRO" panose="020F0600000000000000" pitchFamily="50" charset="-128"/>
              </a:rPr>
              <a:t> </a:t>
            </a:r>
            <a:r>
              <a:rPr lang="ja-JP" altLang="en-US" sz="1400" dirty="0">
                <a:latin typeface="HG丸ｺﾞｼｯｸM-PRO" panose="020F0600000000000000" pitchFamily="50" charset="-128"/>
                <a:ea typeface="HG丸ｺﾞｼｯｸM-PRO" panose="020F0600000000000000" pitchFamily="50" charset="-128"/>
              </a:rPr>
              <a:t>　  受講料の支払いが事前に完了していないと、</a:t>
            </a:r>
            <a:endParaRPr lang="en-US" altLang="ja-JP" sz="1400" dirty="0">
              <a:latin typeface="HG丸ｺﾞｼｯｸM-PRO" panose="020F0600000000000000" pitchFamily="50" charset="-128"/>
              <a:ea typeface="HG丸ｺﾞｼｯｸM-PRO" panose="020F0600000000000000" pitchFamily="50" charset="-128"/>
            </a:endParaRPr>
          </a:p>
          <a:p>
            <a:r>
              <a:rPr lang="ja-JP" altLang="en-US" sz="1400" dirty="0">
                <a:latin typeface="HG丸ｺﾞｼｯｸM-PRO" panose="020F0600000000000000" pitchFamily="50" charset="-128"/>
                <a:ea typeface="HG丸ｺﾞｼｯｸM-PRO" panose="020F0600000000000000" pitchFamily="50" charset="-128"/>
              </a:rPr>
              <a:t>　　　　　　研修を受けられないのでご注意ください。</a:t>
            </a:r>
          </a:p>
        </p:txBody>
      </p:sp>
      <p:sp>
        <p:nvSpPr>
          <p:cNvPr id="6" name="フローチャート: 代替処理 5">
            <a:extLst>
              <a:ext uri="{FF2B5EF4-FFF2-40B4-BE49-F238E27FC236}">
                <a16:creationId xmlns:a16="http://schemas.microsoft.com/office/drawing/2014/main" id="{FF1D746A-7883-2396-CBA3-410D55382219}"/>
              </a:ext>
            </a:extLst>
          </p:cNvPr>
          <p:cNvSpPr/>
          <p:nvPr/>
        </p:nvSpPr>
        <p:spPr>
          <a:xfrm>
            <a:off x="90292" y="466426"/>
            <a:ext cx="6663835" cy="975098"/>
          </a:xfrm>
          <a:prstGeom prst="flowChartAlternateProcess">
            <a:avLst/>
          </a:prstGeom>
          <a:solidFill>
            <a:schemeClr val="accent6"/>
          </a:solidFill>
          <a:ln w="254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3500"/>
              </a:lnSpc>
            </a:pPr>
            <a:r>
              <a:rPr kumimoji="1" lang="ja-JP" altLang="en-US" sz="2400" b="1" dirty="0">
                <a:ln w="0"/>
                <a:solidFill>
                  <a:schemeClr val="tx1"/>
                </a:solidFill>
                <a:effectLst>
                  <a:outerShdw blurRad="38100" dist="19050" dir="2700000" algn="tl" rotWithShape="0">
                    <a:schemeClr val="dk1">
                      <a:alpha val="40000"/>
                    </a:schemeClr>
                  </a:outerShdw>
                </a:effectLst>
                <a:latin typeface="HG丸ｺﾞｼｯｸM-PRO" panose="020F0600000000000000" pitchFamily="50" charset="-128"/>
                <a:ea typeface="HG丸ｺﾞｼｯｸM-PRO" panose="020F0600000000000000" pitchFamily="50" charset="-128"/>
              </a:rPr>
              <a:t>メディエーションを用いた</a:t>
            </a:r>
            <a:endParaRPr kumimoji="1" lang="en-US" altLang="ja-JP" sz="2400" b="1" dirty="0">
              <a:ln w="0"/>
              <a:solidFill>
                <a:schemeClr val="tx1"/>
              </a:solidFill>
              <a:effectLst>
                <a:outerShdw blurRad="38100" dist="19050" dir="2700000" algn="tl" rotWithShape="0">
                  <a:schemeClr val="dk1">
                    <a:alpha val="40000"/>
                  </a:schemeClr>
                </a:outerShdw>
              </a:effectLst>
              <a:latin typeface="HG丸ｺﾞｼｯｸM-PRO" panose="020F0600000000000000" pitchFamily="50" charset="-128"/>
              <a:ea typeface="HG丸ｺﾞｼｯｸM-PRO" panose="020F0600000000000000" pitchFamily="50" charset="-128"/>
            </a:endParaRPr>
          </a:p>
          <a:p>
            <a:pPr algn="ctr">
              <a:lnSpc>
                <a:spcPts val="3500"/>
              </a:lnSpc>
            </a:pPr>
            <a:r>
              <a:rPr kumimoji="1" lang="ja-JP" altLang="en-US" sz="2400" b="1" dirty="0">
                <a:ln w="0"/>
                <a:solidFill>
                  <a:schemeClr val="tx1"/>
                </a:solidFill>
                <a:effectLst>
                  <a:outerShdw blurRad="38100" dist="19050" dir="2700000" algn="tl" rotWithShape="0">
                    <a:schemeClr val="dk1">
                      <a:alpha val="40000"/>
                    </a:schemeClr>
                  </a:outerShdw>
                </a:effectLst>
                <a:latin typeface="HG丸ｺﾞｼｯｸM-PRO" panose="020F0600000000000000" pitchFamily="50" charset="-128"/>
                <a:ea typeface="HG丸ｺﾞｼｯｸM-PRO" panose="020F0600000000000000" pitchFamily="50" charset="-128"/>
              </a:rPr>
              <a:t>ペイシェントハラスメント対応を学ぶ</a:t>
            </a:r>
            <a:endParaRPr kumimoji="1" lang="en-US" altLang="ja-JP" sz="2400" b="1" dirty="0">
              <a:ln w="0"/>
              <a:solidFill>
                <a:schemeClr val="tx1"/>
              </a:solidFill>
              <a:effectLst>
                <a:outerShdw blurRad="38100" dist="19050" dir="2700000" algn="tl" rotWithShape="0">
                  <a:schemeClr val="dk1">
                    <a:alpha val="40000"/>
                  </a:schemeClr>
                </a:outerShdw>
              </a:effectLst>
              <a:latin typeface="HG丸ｺﾞｼｯｸM-PRO" panose="020F0600000000000000" pitchFamily="50" charset="-128"/>
              <a:ea typeface="HG丸ｺﾞｼｯｸM-PRO" panose="020F0600000000000000" pitchFamily="50" charset="-128"/>
            </a:endParaRPr>
          </a:p>
        </p:txBody>
      </p:sp>
      <p:sp>
        <p:nvSpPr>
          <p:cNvPr id="8" name="フローチャート: 代替処理 7">
            <a:extLst>
              <a:ext uri="{FF2B5EF4-FFF2-40B4-BE49-F238E27FC236}">
                <a16:creationId xmlns:a16="http://schemas.microsoft.com/office/drawing/2014/main" id="{64236BDA-6C94-2F05-3833-A0EC1E70B494}"/>
              </a:ext>
            </a:extLst>
          </p:cNvPr>
          <p:cNvSpPr/>
          <p:nvPr/>
        </p:nvSpPr>
        <p:spPr>
          <a:xfrm>
            <a:off x="90292" y="0"/>
            <a:ext cx="6101501" cy="466426"/>
          </a:xfrm>
          <a:prstGeom prst="flowChartAlternate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600" b="1" dirty="0">
                <a:solidFill>
                  <a:schemeClr val="tx1"/>
                </a:solidFill>
                <a:latin typeface="HG丸ｺﾞｼｯｸM-PRO" panose="020F0600000000000000" pitchFamily="50" charset="-128"/>
                <a:ea typeface="HG丸ｺﾞｼｯｸM-PRO" panose="020F0600000000000000" pitchFamily="50" charset="-128"/>
              </a:rPr>
              <a:t>2025</a:t>
            </a:r>
            <a:r>
              <a:rPr kumimoji="1" lang="ja-JP" altLang="en-US" sz="1600" b="1" dirty="0">
                <a:solidFill>
                  <a:schemeClr val="tx1"/>
                </a:solidFill>
                <a:latin typeface="HG丸ｺﾞｼｯｸM-PRO" panose="020F0600000000000000" pitchFamily="50" charset="-128"/>
                <a:ea typeface="HG丸ｺﾞｼｯｸM-PRO" panose="020F0600000000000000" pitchFamily="50" charset="-128"/>
              </a:rPr>
              <a:t>年度　多職種合同研修　研修コード</a:t>
            </a:r>
            <a:r>
              <a:rPr kumimoji="1" lang="en-US" altLang="ja-JP" sz="1600" b="1" dirty="0">
                <a:solidFill>
                  <a:schemeClr val="tx1"/>
                </a:solidFill>
                <a:latin typeface="HG丸ｺﾞｼｯｸM-PRO" panose="020F0600000000000000" pitchFamily="50" charset="-128"/>
                <a:ea typeface="HG丸ｺﾞｼｯｸM-PRO" panose="020F0600000000000000" pitchFamily="50" charset="-128"/>
              </a:rPr>
              <a:t>432</a:t>
            </a:r>
          </a:p>
        </p:txBody>
      </p:sp>
      <p:sp>
        <p:nvSpPr>
          <p:cNvPr id="10" name="フローチャート: 代替処理 9">
            <a:extLst>
              <a:ext uri="{FF2B5EF4-FFF2-40B4-BE49-F238E27FC236}">
                <a16:creationId xmlns:a16="http://schemas.microsoft.com/office/drawing/2014/main" id="{97C3BF1B-5738-1127-3390-EBC001A3DE52}"/>
              </a:ext>
            </a:extLst>
          </p:cNvPr>
          <p:cNvSpPr/>
          <p:nvPr/>
        </p:nvSpPr>
        <p:spPr>
          <a:xfrm>
            <a:off x="642647" y="9012604"/>
            <a:ext cx="5670093" cy="732020"/>
          </a:xfrm>
          <a:prstGeom prst="flowChartAlternateProcess">
            <a:avLst/>
          </a:prstGeom>
          <a:solidFill>
            <a:schemeClr val="accent4"/>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solidFill>
                  <a:schemeClr val="tx1"/>
                </a:solidFill>
                <a:latin typeface="HG丸ｺﾞｼｯｸM-PRO" panose="020F0600000000000000" pitchFamily="50" charset="-128"/>
                <a:ea typeface="HG丸ｺﾞｼｯｸM-PRO" panose="020F0600000000000000" pitchFamily="50" charset="-128"/>
              </a:rPr>
              <a:t>問合せ先：長野県看護協会 </a:t>
            </a:r>
            <a:r>
              <a:rPr lang="en-US" altLang="ja-JP" sz="1400" b="1" dirty="0">
                <a:solidFill>
                  <a:schemeClr val="tx1"/>
                </a:solidFill>
                <a:latin typeface="HG丸ｺﾞｼｯｸM-PRO" panose="020F0600000000000000" pitchFamily="50" charset="-128"/>
                <a:ea typeface="HG丸ｺﾞｼｯｸM-PRO" panose="020F0600000000000000" pitchFamily="50" charset="-128"/>
              </a:rPr>
              <a:t>TEL</a:t>
            </a:r>
            <a:r>
              <a:rPr lang="ja-JP" altLang="en-US" sz="1400" b="1" dirty="0">
                <a:solidFill>
                  <a:schemeClr val="tx1"/>
                </a:solidFill>
                <a:latin typeface="HG丸ｺﾞｼｯｸM-PRO" panose="020F0600000000000000" pitchFamily="50" charset="-128"/>
                <a:ea typeface="HG丸ｺﾞｼｯｸM-PRO" panose="020F0600000000000000" pitchFamily="50" charset="-128"/>
              </a:rPr>
              <a:t>：</a:t>
            </a:r>
            <a:r>
              <a:rPr lang="en-US" altLang="ja-JP" sz="1400" b="1" dirty="0">
                <a:solidFill>
                  <a:schemeClr val="tx1"/>
                </a:solidFill>
                <a:latin typeface="HG丸ｺﾞｼｯｸM-PRO" panose="020F0600000000000000" pitchFamily="50" charset="-128"/>
                <a:ea typeface="HG丸ｺﾞｼｯｸM-PRO" panose="020F0600000000000000" pitchFamily="50" charset="-128"/>
              </a:rPr>
              <a:t>0263</a:t>
            </a:r>
            <a:r>
              <a:rPr lang="ja-JP" altLang="en-US" sz="1400" b="1" dirty="0">
                <a:solidFill>
                  <a:schemeClr val="tx1"/>
                </a:solidFill>
                <a:latin typeface="HG丸ｺﾞｼｯｸM-PRO" panose="020F0600000000000000" pitchFamily="50" charset="-128"/>
                <a:ea typeface="HG丸ｺﾞｼｯｸM-PRO" panose="020F0600000000000000" pitchFamily="50" charset="-128"/>
              </a:rPr>
              <a:t>－</a:t>
            </a:r>
            <a:r>
              <a:rPr lang="en-US" altLang="ja-JP" sz="1400" b="1" dirty="0">
                <a:solidFill>
                  <a:schemeClr val="tx1"/>
                </a:solidFill>
                <a:latin typeface="HG丸ｺﾞｼｯｸM-PRO" panose="020F0600000000000000" pitchFamily="50" charset="-128"/>
                <a:ea typeface="HG丸ｺﾞｼｯｸM-PRO" panose="020F0600000000000000" pitchFamily="50" charset="-128"/>
              </a:rPr>
              <a:t>35</a:t>
            </a:r>
            <a:r>
              <a:rPr lang="ja-JP" altLang="en-US" sz="1400" b="1" dirty="0">
                <a:solidFill>
                  <a:schemeClr val="tx1"/>
                </a:solidFill>
                <a:latin typeface="HG丸ｺﾞｼｯｸM-PRO" panose="020F0600000000000000" pitchFamily="50" charset="-128"/>
                <a:ea typeface="HG丸ｺﾞｼｯｸM-PRO" panose="020F0600000000000000" pitchFamily="50" charset="-128"/>
              </a:rPr>
              <a:t>－</a:t>
            </a:r>
            <a:r>
              <a:rPr lang="en-US" altLang="ja-JP" sz="1400" b="1" dirty="0">
                <a:solidFill>
                  <a:schemeClr val="tx1"/>
                </a:solidFill>
                <a:latin typeface="HG丸ｺﾞｼｯｸM-PRO" panose="020F0600000000000000" pitchFamily="50" charset="-128"/>
                <a:ea typeface="HG丸ｺﾞｼｯｸM-PRO" panose="020F0600000000000000" pitchFamily="50" charset="-128"/>
              </a:rPr>
              <a:t>0421</a:t>
            </a:r>
          </a:p>
          <a:p>
            <a:r>
              <a:rPr lang="ja-JP" altLang="en-US" sz="1400" b="1" dirty="0">
                <a:solidFill>
                  <a:schemeClr val="tx1"/>
                </a:solidFill>
                <a:latin typeface="HG丸ｺﾞｼｯｸM-PRO" panose="020F0600000000000000" pitchFamily="50" charset="-128"/>
                <a:ea typeface="HG丸ｺﾞｼｯｸM-PRO" panose="020F0600000000000000" pitchFamily="50" charset="-128"/>
              </a:rPr>
              <a:t>        　 　長野県看護協会ホームページ </a:t>
            </a:r>
            <a:r>
              <a:rPr lang="en-US" altLang="ja-JP" sz="1400" b="1" dirty="0">
                <a:solidFill>
                  <a:schemeClr val="tx1"/>
                </a:solidFill>
                <a:latin typeface="HG丸ｺﾞｼｯｸM-PRO" panose="020F0600000000000000" pitchFamily="50" charset="-128"/>
                <a:ea typeface="HG丸ｺﾞｼｯｸM-PRO" panose="020F0600000000000000" pitchFamily="50" charset="-128"/>
              </a:rPr>
              <a:t>https://nursen.or.jp/</a:t>
            </a:r>
            <a:endParaRPr lang="ja-JP" altLang="en-US" sz="1400" b="1" dirty="0">
              <a:solidFill>
                <a:schemeClr val="tx1"/>
              </a:solidFill>
              <a:latin typeface="HG丸ｺﾞｼｯｸM-PRO" panose="020F0600000000000000" pitchFamily="50" charset="-128"/>
              <a:ea typeface="HG丸ｺﾞｼｯｸM-PRO" panose="020F0600000000000000" pitchFamily="50" charset="-128"/>
            </a:endParaRPr>
          </a:p>
        </p:txBody>
      </p:sp>
      <p:pic>
        <p:nvPicPr>
          <p:cNvPr id="2" name="図 1"/>
          <p:cNvPicPr>
            <a:picLocks noChangeAspect="1"/>
          </p:cNvPicPr>
          <p:nvPr/>
        </p:nvPicPr>
        <p:blipFill rotWithShape="1">
          <a:blip r:embed="rId2"/>
          <a:srcRect b="15091"/>
          <a:stretch/>
        </p:blipFill>
        <p:spPr>
          <a:xfrm>
            <a:off x="5076652" y="1538041"/>
            <a:ext cx="1666409" cy="2095756"/>
          </a:xfrm>
          <a:prstGeom prst="rect">
            <a:avLst/>
          </a:prstGeom>
          <a:ln>
            <a:noFill/>
          </a:ln>
          <a:effectLst>
            <a:softEdge rad="112500"/>
          </a:effectLst>
        </p:spPr>
      </p:pic>
      <p:pic>
        <p:nvPicPr>
          <p:cNvPr id="5" name="図 4">
            <a:extLst>
              <a:ext uri="{FF2B5EF4-FFF2-40B4-BE49-F238E27FC236}">
                <a16:creationId xmlns:a16="http://schemas.microsoft.com/office/drawing/2014/main" id="{D075CA6A-9F8B-07C8-F6BD-DCFDF009CC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03639" y="7124922"/>
            <a:ext cx="786890" cy="786890"/>
          </a:xfrm>
          <a:prstGeom prst="rect">
            <a:avLst/>
          </a:prstGeom>
        </p:spPr>
      </p:pic>
      <p:sp>
        <p:nvSpPr>
          <p:cNvPr id="11" name="テキスト ボックス 10">
            <a:extLst>
              <a:ext uri="{FF2B5EF4-FFF2-40B4-BE49-F238E27FC236}">
                <a16:creationId xmlns:a16="http://schemas.microsoft.com/office/drawing/2014/main" id="{265892E5-0E76-E6C9-7C61-DF8011EC6540}"/>
              </a:ext>
            </a:extLst>
          </p:cNvPr>
          <p:cNvSpPr txBox="1"/>
          <p:nvPr/>
        </p:nvSpPr>
        <p:spPr>
          <a:xfrm>
            <a:off x="5539884" y="7034906"/>
            <a:ext cx="914400" cy="1200329"/>
          </a:xfrm>
          <a:prstGeom prst="rect">
            <a:avLst/>
          </a:prstGeom>
          <a:noFill/>
          <a:ln>
            <a:solidFill>
              <a:schemeClr val="tx1"/>
            </a:solidFill>
          </a:ln>
        </p:spPr>
        <p:txBody>
          <a:bodyPr wrap="square" rtlCol="0">
            <a:spAutoFit/>
          </a:bodyPr>
          <a:lstStyle/>
          <a:p>
            <a:endParaRPr kumimoji="1" lang="en-US" altLang="ja-JP" sz="900" dirty="0">
              <a:latin typeface="HG丸ｺﾞｼｯｸM-PRO" panose="020F0600000000000000" pitchFamily="50" charset="-128"/>
              <a:ea typeface="HG丸ｺﾞｼｯｸM-PRO" panose="020F0600000000000000" pitchFamily="50" charset="-128"/>
            </a:endParaRPr>
          </a:p>
          <a:p>
            <a:endParaRPr kumimoji="1" lang="en-US" altLang="ja-JP" sz="900" dirty="0">
              <a:latin typeface="HG丸ｺﾞｼｯｸM-PRO" panose="020F0600000000000000" pitchFamily="50" charset="-128"/>
              <a:ea typeface="HG丸ｺﾞｼｯｸM-PRO" panose="020F0600000000000000" pitchFamily="50" charset="-128"/>
            </a:endParaRPr>
          </a:p>
          <a:p>
            <a:endParaRPr kumimoji="1" lang="en-US" altLang="ja-JP" sz="900" dirty="0">
              <a:latin typeface="HG丸ｺﾞｼｯｸM-PRO" panose="020F0600000000000000" pitchFamily="50" charset="-128"/>
              <a:ea typeface="HG丸ｺﾞｼｯｸM-PRO" panose="020F0600000000000000" pitchFamily="50" charset="-128"/>
            </a:endParaRPr>
          </a:p>
          <a:p>
            <a:endParaRPr kumimoji="1" lang="en-US" altLang="ja-JP" sz="900" dirty="0">
              <a:latin typeface="HG丸ｺﾞｼｯｸM-PRO" panose="020F0600000000000000" pitchFamily="50" charset="-128"/>
              <a:ea typeface="HG丸ｺﾞｼｯｸM-PRO" panose="020F0600000000000000" pitchFamily="50" charset="-128"/>
            </a:endParaRPr>
          </a:p>
          <a:p>
            <a:endParaRPr kumimoji="1" lang="en-US" altLang="ja-JP" sz="900" dirty="0">
              <a:latin typeface="HG丸ｺﾞｼｯｸM-PRO" panose="020F0600000000000000" pitchFamily="50" charset="-128"/>
              <a:ea typeface="HG丸ｺﾞｼｯｸM-PRO" panose="020F0600000000000000" pitchFamily="50" charset="-128"/>
            </a:endParaRPr>
          </a:p>
          <a:p>
            <a:endParaRPr kumimoji="1" lang="en-US" altLang="ja-JP" sz="900" dirty="0">
              <a:latin typeface="HG丸ｺﾞｼｯｸM-PRO" panose="020F0600000000000000" pitchFamily="50" charset="-128"/>
              <a:ea typeface="HG丸ｺﾞｼｯｸM-PRO" panose="020F0600000000000000" pitchFamily="50" charset="-128"/>
            </a:endParaRPr>
          </a:p>
          <a:p>
            <a:pPr algn="ctr"/>
            <a:r>
              <a:rPr kumimoji="1" lang="ja-JP" altLang="en-US" sz="900" dirty="0">
                <a:latin typeface="HG丸ｺﾞｼｯｸM-PRO" panose="020F0600000000000000" pitchFamily="50" charset="-128"/>
                <a:ea typeface="HG丸ｺﾞｼｯｸM-PRO" panose="020F0600000000000000" pitchFamily="50" charset="-128"/>
              </a:rPr>
              <a:t>申込・詳細はこちら</a:t>
            </a:r>
          </a:p>
        </p:txBody>
      </p:sp>
    </p:spTree>
    <p:extLst>
      <p:ext uri="{BB962C8B-B14F-4D97-AF65-F5344CB8AC3E}">
        <p14:creationId xmlns:p14="http://schemas.microsoft.com/office/powerpoint/2010/main" val="89603111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545</TotalTime>
  <Words>376</Words>
  <Application>Microsoft Office PowerPoint</Application>
  <PresentationFormat>A4 210 x 297 mm</PresentationFormat>
  <Paragraphs>45</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HG丸ｺﾞｼｯｸM-PRO</vt:lpstr>
      <vt:lpstr>メイリオ</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yj mk</dc:creator>
  <cp:lastModifiedBy>a13</cp:lastModifiedBy>
  <cp:revision>48</cp:revision>
  <cp:lastPrinted>2025-04-03T01:23:01Z</cp:lastPrinted>
  <dcterms:created xsi:type="dcterms:W3CDTF">2023-01-29T15:48:43Z</dcterms:created>
  <dcterms:modified xsi:type="dcterms:W3CDTF">2025-04-03T01:24:05Z</dcterms:modified>
</cp:coreProperties>
</file>