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5">
  <p:sldMasterIdLst>
    <p:sldMasterId id="2147485467" r:id="rId1"/>
    <p:sldMasterId id="2147485812" r:id="rId2"/>
    <p:sldMasterId id="2147485826" r:id="rId3"/>
  </p:sldMasterIdLst>
  <p:notesMasterIdLst>
    <p:notesMasterId r:id="rId5"/>
  </p:notesMasterIdLst>
  <p:handoutMasterIdLst>
    <p:handoutMasterId r:id="rId6"/>
  </p:handoutMasterIdLst>
  <p:sldIdLst>
    <p:sldId id="579" r:id="rId4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17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34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5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68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5854" algn="l" defTabSz="91434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024" algn="l" defTabSz="91434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196" algn="l" defTabSz="91434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366" algn="l" defTabSz="91434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D60093"/>
    <a:srgbClr val="F9A5AD"/>
    <a:srgbClr val="CCECFF"/>
    <a:srgbClr val="CCFFCC"/>
    <a:srgbClr val="FFFFCC"/>
    <a:srgbClr val="99FFCC"/>
    <a:srgbClr val="CCFFFF"/>
    <a:srgbClr val="CCFF66"/>
    <a:srgbClr val="408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333" autoAdjust="0"/>
  </p:normalViewPr>
  <p:slideViewPr>
    <p:cSldViewPr>
      <p:cViewPr varScale="1">
        <p:scale>
          <a:sx n="69" d="100"/>
          <a:sy n="69" d="100"/>
        </p:scale>
        <p:origin x="1344" y="78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FE5AFE1F-7175-4B7C-8573-E3B01780CCD5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3F766D1F-D608-4FFE-9780-9B0B2D3019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24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9413" cy="493713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013C30C-784B-4AEA-A7CA-4378904F9B24}" type="datetimeFigureOut">
              <a:rPr lang="ja-JP" altLang="en-US"/>
              <a:pPr>
                <a:defRPr/>
              </a:pPr>
              <a:t>2021/2/22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8" tIns="45698" rIns="91398" bIns="4569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4" y="4686300"/>
            <a:ext cx="5389563" cy="4440238"/>
          </a:xfrm>
          <a:prstGeom prst="rect">
            <a:avLst/>
          </a:prstGeom>
        </p:spPr>
        <p:txBody>
          <a:bodyPr vert="horz" lIns="91398" tIns="45698" rIns="91398" bIns="4569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1013"/>
            <a:ext cx="2919413" cy="493712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8A9FEB9E-3790-431F-A16C-AB96C710F9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9741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4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8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96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7D08A-04FD-48DC-99F7-93DAD1F48DE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651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31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7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436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D4177-BA04-427E-9BA4-434A78AC52E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50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" y="0"/>
            <a:ext cx="9906733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2095" y="1811864"/>
            <a:ext cx="5751272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095" y="3598328"/>
            <a:ext cx="5751272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70869" y="5054602"/>
            <a:ext cx="729382" cy="2794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82095" y="5054602"/>
            <a:ext cx="4403598" cy="2794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5427" y="5054602"/>
            <a:ext cx="447940" cy="279400"/>
          </a:xfrm>
        </p:spPr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88144" y="3471329"/>
            <a:ext cx="553917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033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85004" y="2356260"/>
            <a:ext cx="71451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483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004" y="1641413"/>
            <a:ext cx="7145162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004" y="3734860"/>
            <a:ext cx="7145162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385005" y="3599392"/>
            <a:ext cx="714516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864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85004" y="2356260"/>
            <a:ext cx="71451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8" y="915338"/>
            <a:ext cx="7365295" cy="13038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4938" y="2487168"/>
            <a:ext cx="3615690" cy="3447288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248" y="2487168"/>
            <a:ext cx="3615690" cy="3447288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452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40" y="2658533"/>
            <a:ext cx="361569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40" y="3243263"/>
            <a:ext cx="3615690" cy="270662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8651" y="2658533"/>
            <a:ext cx="361569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8651" y="3243263"/>
            <a:ext cx="3615690" cy="270662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385005" y="2354670"/>
            <a:ext cx="71451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537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8" y="915338"/>
            <a:ext cx="7365296" cy="13038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85005" y="2354670"/>
            <a:ext cx="71451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706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58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541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7" y="1388534"/>
            <a:ext cx="27481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401" y="982133"/>
            <a:ext cx="4176834" cy="4893735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937" y="3031065"/>
            <a:ext cx="27481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85005" y="2912533"/>
            <a:ext cx="252806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891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7" y="1883832"/>
            <a:ext cx="3934886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4992" y="1032933"/>
            <a:ext cx="3173585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938" y="3255432"/>
            <a:ext cx="3934884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38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8" y="4815415"/>
            <a:ext cx="7365295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11782" y="1032934"/>
            <a:ext cx="7682439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938" y="5382153"/>
            <a:ext cx="7365295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655949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8" y="906873"/>
            <a:ext cx="7365295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37" y="4275666"/>
            <a:ext cx="7365297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85005" y="4140199"/>
            <a:ext cx="715696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830753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28" y="982132"/>
            <a:ext cx="6933604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33550" y="3352800"/>
            <a:ext cx="6383865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35" y="4343401"/>
            <a:ext cx="7365300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920800" y="905362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69629" y="2827870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85005" y="4140199"/>
            <a:ext cx="71451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31896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41" y="3308581"/>
            <a:ext cx="7365289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40" y="4777381"/>
            <a:ext cx="736529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466024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868" y="982132"/>
            <a:ext cx="6852265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274940" y="3639312"/>
            <a:ext cx="7365291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37" y="4529667"/>
            <a:ext cx="7365297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951232" y="89689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87280" y="260772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85005" y="3429000"/>
            <a:ext cx="71451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41764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7" y="982132"/>
            <a:ext cx="7365295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74940" y="3566160"/>
            <a:ext cx="7365291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38" y="4470401"/>
            <a:ext cx="7365295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85009" y="3429000"/>
            <a:ext cx="715695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41017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4937" y="2490136"/>
            <a:ext cx="7365297" cy="338573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85005" y="2354670"/>
            <a:ext cx="715695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276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6389" y="906874"/>
            <a:ext cx="1753841" cy="496899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4940" y="906874"/>
            <a:ext cx="5325135" cy="496899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765971" y="906874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68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5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0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66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84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04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24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20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84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68" r:id="rId1"/>
    <p:sldLayoutId id="2147485469" r:id="rId2"/>
    <p:sldLayoutId id="2147485470" r:id="rId3"/>
    <p:sldLayoutId id="2147485471" r:id="rId4"/>
    <p:sldLayoutId id="2147485472" r:id="rId5"/>
    <p:sldLayoutId id="2147485473" r:id="rId6"/>
    <p:sldLayoutId id="2147485474" r:id="rId7"/>
    <p:sldLayoutId id="2147485475" r:id="rId8"/>
    <p:sldLayoutId id="2147485476" r:id="rId9"/>
    <p:sldLayoutId id="2147485477" r:id="rId10"/>
    <p:sldLayoutId id="214748547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7B7268-56AE-4A0D-A9C7-6D2B55C3B0D6}" type="slidenum">
              <a:rPr lang="en-US" altLang="ja-JP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0" y="4"/>
            <a:ext cx="990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  <p:grpSp>
        <p:nvGrpSpPr>
          <p:cNvPr id="1031" name="Group 27"/>
          <p:cNvGrpSpPr>
            <a:grpSpLocks/>
          </p:cNvGrpSpPr>
          <p:nvPr userDrawn="1"/>
        </p:nvGrpSpPr>
        <p:grpSpPr bwMode="auto"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4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defRPr/>
              </a:pP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035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defRPr/>
              </a:pP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036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defRPr/>
              </a:pPr>
              <a:endParaRPr lang="ja-JP" alt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32" descr="ppjtitl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" r="81940" b="42691"/>
          <a:stretch>
            <a:fillRect/>
          </a:stretch>
        </p:blipFill>
        <p:spPr bwMode="auto">
          <a:xfrm>
            <a:off x="8697915" y="4"/>
            <a:ext cx="12080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60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13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95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9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85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78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96" indent="-342896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41" indent="-285747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87" indent="-228598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81" indent="-2285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76" indent="-2285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70" indent="-22859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66" indent="-22859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60" indent="-22859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55" indent="-22859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0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5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4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3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915173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4938" y="915338"/>
            <a:ext cx="7365295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37" y="2490136"/>
            <a:ext cx="7365297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6393" y="5960533"/>
            <a:ext cx="124397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4938" y="5960533"/>
            <a:ext cx="5530056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1765" y="5960533"/>
            <a:ext cx="428469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CCC446-A967-4ECF-ABE1-9A568FA9E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30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27" r:id="rId1"/>
    <p:sldLayoutId id="2147485828" r:id="rId2"/>
    <p:sldLayoutId id="2147485829" r:id="rId3"/>
    <p:sldLayoutId id="2147485830" r:id="rId4"/>
    <p:sldLayoutId id="2147485831" r:id="rId5"/>
    <p:sldLayoutId id="2147485832" r:id="rId6"/>
    <p:sldLayoutId id="2147485833" r:id="rId7"/>
    <p:sldLayoutId id="2147485834" r:id="rId8"/>
    <p:sldLayoutId id="2147485835" r:id="rId9"/>
    <p:sldLayoutId id="2147485836" r:id="rId10"/>
    <p:sldLayoutId id="2147485837" r:id="rId11"/>
    <p:sldLayoutId id="2147485838" r:id="rId12"/>
    <p:sldLayoutId id="2147485839" r:id="rId13"/>
    <p:sldLayoutId id="2147485840" r:id="rId14"/>
    <p:sldLayoutId id="2147485841" r:id="rId15"/>
    <p:sldLayoutId id="2147485842" r:id="rId16"/>
    <p:sldLayoutId id="2147485843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560512" y="692696"/>
            <a:ext cx="8928992" cy="4762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09" tIns="45704" rIns="91409" bIns="45704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u="sng" dirty="0" smtClean="0">
                <a:solidFill>
                  <a:srgbClr val="FF33CC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春のダイヤ改正に伴う終電繰上げに関するご協力お願い</a:t>
            </a:r>
            <a:endParaRPr lang="ja-JP" altLang="en-US" sz="2400" u="sng" dirty="0">
              <a:solidFill>
                <a:srgbClr val="FF33CC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848543" y="1340768"/>
            <a:ext cx="8280921" cy="489654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09" tIns="45704" rIns="91409" bIns="45704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ja-JP" altLang="en-US" sz="20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lang="ja-JP" altLang="en-US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令和３年３月</a:t>
            </a:r>
            <a:r>
              <a:rPr lang="en-US" altLang="ja-JP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1</a:t>
            </a:r>
            <a:r>
              <a:rPr lang="ja-JP" altLang="en-US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３日より、一部の鉄道会社において春のダイヤ改正が実施され、それに伴い</a:t>
            </a:r>
            <a:r>
              <a:rPr lang="ja-JP" altLang="en-US" sz="2000" dirty="0" smtClean="0">
                <a:solidFill>
                  <a:srgbClr val="FF33CC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終電時刻の繰上げ</a:t>
            </a:r>
            <a:r>
              <a:rPr lang="ja-JP" altLang="en-US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が実施されます。</a:t>
            </a:r>
            <a:endParaRPr lang="en-US" altLang="ja-JP" sz="20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 fontAlgn="auto">
              <a:lnSpc>
                <a:spcPts val="1400"/>
              </a:lnSpc>
              <a:spcAft>
                <a:spcPts val="0"/>
              </a:spcAft>
            </a:pPr>
            <a:endParaRPr lang="en-US" altLang="ja-JP" sz="20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 fontAlgn="auto">
              <a:spcAft>
                <a:spcPts val="0"/>
              </a:spcAft>
            </a:pPr>
            <a:r>
              <a:rPr lang="ja-JP" altLang="en-US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鉄道利用者の皆様におかれましては、</a:t>
            </a:r>
            <a:r>
              <a:rPr lang="ja-JP" altLang="en-US" sz="200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深夜時間帯等のダイヤを</a:t>
            </a:r>
            <a:r>
              <a:rPr lang="ja-JP" altLang="en-US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ご確認</a:t>
            </a:r>
            <a:r>
              <a:rPr lang="ja-JP" altLang="en-US" sz="200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の上、ご利用</a:t>
            </a:r>
            <a:r>
              <a:rPr lang="ja-JP" altLang="en-US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をお願いいたします。</a:t>
            </a:r>
            <a:endParaRPr lang="en-US" altLang="ja-JP" sz="20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 fontAlgn="auto">
              <a:lnSpc>
                <a:spcPts val="1400"/>
              </a:lnSpc>
              <a:spcAft>
                <a:spcPts val="0"/>
              </a:spcAft>
            </a:pPr>
            <a:r>
              <a:rPr lang="ja-JP" altLang="en-US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endParaRPr lang="en-US" altLang="ja-JP" sz="20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 fontAlgn="auto">
              <a:spcAft>
                <a:spcPts val="0"/>
              </a:spcAft>
            </a:pPr>
            <a:r>
              <a:rPr lang="ja-JP" altLang="en-US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具体的</a:t>
            </a:r>
            <a:r>
              <a:rPr lang="ja-JP" altLang="en-US" sz="20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な対象路線・繰上げ時間は、国土交通省ホームページ</a:t>
            </a:r>
            <a:r>
              <a:rPr lang="ja-JP" altLang="en-US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にリンク集</a:t>
            </a:r>
            <a:r>
              <a:rPr lang="ja-JP" altLang="en-US" sz="20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を掲載していますので、ご参照ください</a:t>
            </a:r>
            <a:r>
              <a:rPr lang="ja-JP" altLang="en-US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。</a:t>
            </a:r>
            <a:endParaRPr lang="en-US" altLang="ja-JP" sz="20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 fontAlgn="auto">
              <a:spcAft>
                <a:spcPts val="0"/>
              </a:spcAft>
            </a:pPr>
            <a:endParaRPr lang="en-US" altLang="ja-JP" sz="20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 fontAlgn="auto">
              <a:spcAft>
                <a:spcPts val="0"/>
              </a:spcAft>
            </a:pPr>
            <a:endParaRPr lang="en-US" altLang="ja-JP" sz="20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 fontAlgn="auto">
              <a:spcAft>
                <a:spcPts val="0"/>
              </a:spcAft>
            </a:pPr>
            <a:endParaRPr lang="en-US" altLang="ja-JP" sz="20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 fontAlgn="auto">
              <a:spcAft>
                <a:spcPts val="0"/>
              </a:spcAft>
            </a:pPr>
            <a:endParaRPr lang="en-US" altLang="ja-JP" sz="20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 fontAlgn="auto">
              <a:spcAft>
                <a:spcPts val="0"/>
              </a:spcAft>
            </a:pPr>
            <a:endParaRPr lang="en-US" altLang="ja-JP" sz="20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 fontAlgn="auto">
              <a:spcAft>
                <a:spcPts val="0"/>
              </a:spcAft>
            </a:pPr>
            <a:endParaRPr lang="en-US" altLang="ja-JP" sz="20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l" fontAlgn="auto">
              <a:spcAft>
                <a:spcPts val="0"/>
              </a:spcAft>
            </a:pPr>
            <a:endParaRPr lang="en-US" altLang="ja-JP" sz="20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r"/>
            <a:r>
              <a:rPr lang="ja-JP" altLang="en-US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ja-JP" altLang="en-US" sz="20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477723" y="3926260"/>
            <a:ext cx="5022560" cy="1333817"/>
            <a:chOff x="1082532" y="4501253"/>
            <a:chExt cx="5076565" cy="1333817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462237" y="5364487"/>
              <a:ext cx="359678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国土交通省</a:t>
              </a:r>
              <a:r>
                <a:rPr lang="ja-JP" altLang="en-US" sz="100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ホームページ</a:t>
              </a:r>
              <a:endPara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en-US" altLang="ja-JP" sz="1100" dirty="0"/>
                <a:t>https://www.mlit.go.jp/tetudo/tetudo_tk2_000052.html</a:t>
              </a:r>
              <a:endParaRPr kumimoji="1" lang="ja-JP" altLang="en-US" sz="1100" dirty="0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1082532" y="4501253"/>
              <a:ext cx="5076565" cy="1333817"/>
            </a:xfrm>
            <a:prstGeom prst="roundRect">
              <a:avLst>
                <a:gd name="adj" fmla="val 704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244588" y="5586677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ja-JP" altLang="en-US" sz="14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また</a:t>
            </a:r>
            <a:r>
              <a:rPr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、引き続き</a:t>
            </a:r>
            <a:r>
              <a:rPr lang="ja-JP" altLang="en-US" sz="1400" dirty="0" smtClean="0">
                <a:solidFill>
                  <a:srgbClr val="0070C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テレワーク</a:t>
            </a:r>
            <a:r>
              <a:rPr lang="ja-JP" altLang="en-US" sz="1400" dirty="0">
                <a:solidFill>
                  <a:srgbClr val="0070C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・時差出勤等の</a:t>
            </a:r>
            <a:r>
              <a:rPr lang="ja-JP" altLang="en-US" sz="1400" dirty="0" smtClean="0">
                <a:solidFill>
                  <a:srgbClr val="0070C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実施、マスク</a:t>
            </a:r>
            <a:r>
              <a:rPr lang="ja-JP" altLang="en-US" sz="1400" dirty="0">
                <a:solidFill>
                  <a:srgbClr val="0070C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着用・会話を控えめにする</a:t>
            </a:r>
            <a:r>
              <a:rPr lang="ja-JP" altLang="en-US" sz="1400" dirty="0" smtClean="0">
                <a:solidFill>
                  <a:srgbClr val="0070C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こと</a:t>
            </a:r>
            <a:r>
              <a:rPr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へ</a:t>
            </a:r>
            <a:r>
              <a:rPr lang="ja-JP" altLang="en-US" sz="14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のご協力もあわせてお願いいたします。</a:t>
            </a:r>
            <a:endParaRPr lang="ja-JP" altLang="en-US" sz="1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61"/>
          <a:stretch/>
        </p:blipFill>
        <p:spPr>
          <a:xfrm>
            <a:off x="2513113" y="3950686"/>
            <a:ext cx="1329638" cy="120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85864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7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 cap="flat" cmpd="sng" algn="ctr">
          <a:solidFill>
            <a:srgbClr val="00B050"/>
          </a:solidFill>
          <a:prstDash val="solid"/>
        </a:ln>
        <a:effectLst/>
      </a:spPr>
      <a:bodyPr rtlCol="0" anchor="t" anchorCtr="0"/>
      <a:lstStyle>
        <a:defPPr algn="ctr" defTabSz="914390" fontAlgn="auto">
          <a:spcBef>
            <a:spcPts val="0"/>
          </a:spcBef>
          <a:spcAft>
            <a:spcPts val="0"/>
          </a:spcAft>
          <a:defRPr kumimoji="0" sz="1100" kern="0" dirty="0" smtClean="0">
            <a:solidFill>
              <a:srgbClr val="000000"/>
            </a:solidFill>
            <a:latin typeface="AR Pゴシック体M" panose="020B0600000000000000" pitchFamily="50" charset="-128"/>
            <a:ea typeface="AR Pゴシック体M" panose="020B0600000000000000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オーガニック">
  <a:themeElements>
    <a:clrScheme name="オーガニック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オーガニック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オーガニック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27586</TotalTime>
  <Words>131</Words>
  <Application>Microsoft Office PowerPoint</Application>
  <PresentationFormat>A4 210 x 297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AR丸ゴシック体E</vt:lpstr>
      <vt:lpstr>HGP創英角ｺﾞｼｯｸUB</vt:lpstr>
      <vt:lpstr>ＭＳ Ｐゴシック</vt:lpstr>
      <vt:lpstr>ＭＳ Ｐ明朝</vt:lpstr>
      <vt:lpstr>游ゴシック</vt:lpstr>
      <vt:lpstr>Arial</vt:lpstr>
      <vt:lpstr>Calibri</vt:lpstr>
      <vt:lpstr>Calibri Light</vt:lpstr>
      <vt:lpstr>Garamond</vt:lpstr>
      <vt:lpstr>デザインの設定</vt:lpstr>
      <vt:lpstr>27_標準デザイン</vt:lpstr>
      <vt:lpstr>オーガニック</vt:lpstr>
      <vt:lpstr>春のダイヤ改正に伴う終電繰上げに関するご協力お願い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ㅤ</cp:lastModifiedBy>
  <cp:revision>1880</cp:revision>
  <cp:lastPrinted>2021-02-22T03:51:19Z</cp:lastPrinted>
  <dcterms:created xsi:type="dcterms:W3CDTF">2007-11-06T12:19:33Z</dcterms:created>
  <dcterms:modified xsi:type="dcterms:W3CDTF">2021-02-22T03:51:19Z</dcterms:modified>
</cp:coreProperties>
</file>