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9" r:id="rId3"/>
    <p:sldId id="257" r:id="rId4"/>
    <p:sldId id="258" r:id="rId5"/>
  </p:sldIdLst>
  <p:sldSz cx="9906000" cy="6858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29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465F8-7049-4E4E-A9C0-5D75906FDC1B}" type="datetimeFigureOut">
              <a:rPr kumimoji="1" lang="ja-JP" altLang="en-US" smtClean="0"/>
              <a:t>2019/7/30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58E0F-1C87-4790-B2ED-D80640B3EE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3710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465F8-7049-4E4E-A9C0-5D75906FDC1B}" type="datetimeFigureOut">
              <a:rPr kumimoji="1" lang="ja-JP" altLang="en-US" smtClean="0"/>
              <a:t>2019/7/30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58E0F-1C87-4790-B2ED-D80640B3EE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0757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465F8-7049-4E4E-A9C0-5D75906FDC1B}" type="datetimeFigureOut">
              <a:rPr kumimoji="1" lang="ja-JP" altLang="en-US" smtClean="0"/>
              <a:t>2019/7/30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58E0F-1C87-4790-B2ED-D80640B3EE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1475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465F8-7049-4E4E-A9C0-5D75906FDC1B}" type="datetimeFigureOut">
              <a:rPr kumimoji="1" lang="ja-JP" altLang="en-US" smtClean="0"/>
              <a:t>2019/7/30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58E0F-1C87-4790-B2ED-D80640B3EE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1717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465F8-7049-4E4E-A9C0-5D75906FDC1B}" type="datetimeFigureOut">
              <a:rPr kumimoji="1" lang="ja-JP" altLang="en-US" smtClean="0"/>
              <a:t>2019/7/30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58E0F-1C87-4790-B2ED-D80640B3EE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1699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465F8-7049-4E4E-A9C0-5D75906FDC1B}" type="datetimeFigureOut">
              <a:rPr kumimoji="1" lang="ja-JP" altLang="en-US" smtClean="0"/>
              <a:t>2019/7/30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58E0F-1C87-4790-B2ED-D80640B3EE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8354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465F8-7049-4E4E-A9C0-5D75906FDC1B}" type="datetimeFigureOut">
              <a:rPr kumimoji="1" lang="ja-JP" altLang="en-US" smtClean="0"/>
              <a:t>2019/7/30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58E0F-1C87-4790-B2ED-D80640B3EE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6844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465F8-7049-4E4E-A9C0-5D75906FDC1B}" type="datetimeFigureOut">
              <a:rPr kumimoji="1" lang="ja-JP" altLang="en-US" smtClean="0"/>
              <a:t>2019/7/30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58E0F-1C87-4790-B2ED-D80640B3EE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5063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465F8-7049-4E4E-A9C0-5D75906FDC1B}" type="datetimeFigureOut">
              <a:rPr kumimoji="1" lang="ja-JP" altLang="en-US" smtClean="0"/>
              <a:t>2019/7/30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58E0F-1C87-4790-B2ED-D80640B3EE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0513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465F8-7049-4E4E-A9C0-5D75906FDC1B}" type="datetimeFigureOut">
              <a:rPr kumimoji="1" lang="ja-JP" altLang="en-US" smtClean="0"/>
              <a:t>2019/7/30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58E0F-1C87-4790-B2ED-D80640B3EE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4753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465F8-7049-4E4E-A9C0-5D75906FDC1B}" type="datetimeFigureOut">
              <a:rPr kumimoji="1" lang="ja-JP" altLang="en-US" smtClean="0"/>
              <a:t>2019/7/30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58E0F-1C87-4790-B2ED-D80640B3EE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8676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B465F8-7049-4E4E-A9C0-5D75906FDC1B}" type="datetimeFigureOut">
              <a:rPr kumimoji="1" lang="ja-JP" altLang="en-US" smtClean="0"/>
              <a:t>2019/7/30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458E0F-1C87-4790-B2ED-D80640B3EE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8136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677442" y="2490656"/>
            <a:ext cx="4323436" cy="338554"/>
          </a:xfrm>
          <a:prstGeom prst="rect">
            <a:avLst/>
          </a:prstGeom>
          <a:noFill/>
          <a:ln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600" dirty="0" smtClean="0"/>
              <a:t>１　</a:t>
            </a:r>
            <a:r>
              <a:rPr kumimoji="1" lang="ja-JP" altLang="en-US" sz="1600" dirty="0" smtClean="0"/>
              <a:t>不具合</a:t>
            </a:r>
            <a:r>
              <a:rPr lang="ja-JP" altLang="en-US" sz="1600" dirty="0" smtClean="0"/>
              <a:t>事例（ヒヤリハット事例）に</a:t>
            </a:r>
            <a:r>
              <a:rPr kumimoji="1" lang="ja-JP" altLang="en-US" sz="1600" dirty="0" smtClean="0"/>
              <a:t>ついて</a:t>
            </a:r>
            <a:endParaRPr kumimoji="1" lang="en-US" altLang="ja-JP" sz="1600" dirty="0" smtClean="0"/>
          </a:p>
        </p:txBody>
      </p:sp>
      <p:sp>
        <p:nvSpPr>
          <p:cNvPr id="3" name="正方形/長方形 2"/>
          <p:cNvSpPr/>
          <p:nvPr/>
        </p:nvSpPr>
        <p:spPr>
          <a:xfrm>
            <a:off x="780258" y="2844251"/>
            <a:ext cx="839925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/>
              <a:t>　</a:t>
            </a:r>
            <a:r>
              <a:rPr lang="ja-JP" altLang="en-US" sz="1600" dirty="0" smtClean="0"/>
              <a:t>ご所属</a:t>
            </a:r>
            <a:r>
              <a:rPr lang="ja-JP" altLang="en-US" sz="1600" dirty="0"/>
              <a:t>の医療機関</a:t>
            </a:r>
            <a:r>
              <a:rPr lang="ja-JP" altLang="en-US" sz="1600" dirty="0" smtClean="0"/>
              <a:t>でこれまで経験</a:t>
            </a:r>
            <a:r>
              <a:rPr lang="ja-JP" altLang="en-US" sz="1600" dirty="0"/>
              <a:t>された、電波利用に伴うトラブル等の実例及びその解決方法について、お聞かせ下さい</a:t>
            </a:r>
            <a:r>
              <a:rPr lang="ja-JP" altLang="en-US" sz="1600" dirty="0" smtClean="0"/>
              <a:t>。</a:t>
            </a:r>
            <a:endParaRPr lang="en-US" altLang="ja-JP" sz="1600" dirty="0" smtClean="0"/>
          </a:p>
          <a:p>
            <a:r>
              <a:rPr lang="ja-JP" altLang="en-US" sz="1600" dirty="0" smtClean="0"/>
              <a:t>＜様式１＞</a:t>
            </a:r>
            <a:endParaRPr lang="ja-JP" altLang="en-US" sz="1600" dirty="0"/>
          </a:p>
          <a:p>
            <a:r>
              <a:rPr lang="ja-JP" altLang="en-US" sz="1600" dirty="0"/>
              <a:t>　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676742" y="494174"/>
            <a:ext cx="8596737" cy="640515"/>
          </a:xfrm>
          <a:prstGeom prst="rect">
            <a:avLst/>
          </a:prstGeom>
          <a:ln w="22225" cmpd="thickThin">
            <a:solidFill>
              <a:srgbClr val="FFC000"/>
            </a:solidFill>
          </a:ln>
        </p:spPr>
        <p:txBody>
          <a:bodyPr wrap="square" lIns="72000" tIns="180000" bIns="180000" anchor="ctr">
            <a:spAutoFit/>
          </a:bodyPr>
          <a:lstStyle/>
          <a:p>
            <a:pPr algn="ctr"/>
            <a:r>
              <a:rPr lang="ja-JP" altLang="en-US" dirty="0" smtClean="0"/>
              <a:t>　医療</a:t>
            </a:r>
            <a:r>
              <a:rPr lang="ja-JP" altLang="en-US" dirty="0"/>
              <a:t>機関における電波利活用推進のための取組</a:t>
            </a:r>
            <a:r>
              <a:rPr lang="ja-JP" altLang="en-US" dirty="0" smtClean="0"/>
              <a:t>事例の調査について（依頼）</a:t>
            </a:r>
            <a:endParaRPr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34663" y="1213651"/>
            <a:ext cx="86591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/>
              <a:t>　総務省では、医療機関における電波利活用推進のため、これまで各医療機関において</a:t>
            </a:r>
            <a:r>
              <a:rPr lang="ja-JP" altLang="en-US" sz="1600" dirty="0" smtClean="0"/>
              <a:t>経験された事象について事例収集を行い、総務省が設置している全国の各地域協議会を通じて、各医療機関へ共有し、役立てていただくこととしています。</a:t>
            </a:r>
            <a:endParaRPr lang="en-US" altLang="ja-JP" sz="1600" dirty="0" smtClean="0"/>
          </a:p>
          <a:p>
            <a:r>
              <a:rPr kumimoji="1" lang="ja-JP" altLang="en-US" sz="1600" dirty="0"/>
              <a:t>　</a:t>
            </a:r>
            <a:r>
              <a:rPr kumimoji="1" lang="ja-JP" altLang="en-US" sz="1600" dirty="0" smtClean="0"/>
              <a:t>つきましては、以下の２つの事例収集について、ご協力を賜りますと幸いです。　</a:t>
            </a:r>
            <a:endParaRPr kumimoji="1" lang="en-US" altLang="ja-JP" sz="1600" dirty="0" smtClean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676742" y="3858668"/>
            <a:ext cx="5077198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600" dirty="0" smtClean="0"/>
              <a:t>２　独自の取組、グッドプラクティス（優良事例）について</a:t>
            </a:r>
            <a:endParaRPr kumimoji="1" lang="en-US" altLang="ja-JP" sz="1600" dirty="0" smtClean="0"/>
          </a:p>
        </p:txBody>
      </p:sp>
      <p:sp>
        <p:nvSpPr>
          <p:cNvPr id="9" name="正方形/長方形 8"/>
          <p:cNvSpPr/>
          <p:nvPr/>
        </p:nvSpPr>
        <p:spPr>
          <a:xfrm>
            <a:off x="734663" y="4228000"/>
            <a:ext cx="856618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 smtClean="0"/>
              <a:t>　ご所属</a:t>
            </a:r>
            <a:r>
              <a:rPr lang="ja-JP" altLang="en-US" sz="1600" dirty="0"/>
              <a:t>の医療機関において、これまで（特にトラブルを伴わずに）独自に、通信環境及び管理体制等について改善方策を講じた例や</a:t>
            </a:r>
            <a:r>
              <a:rPr lang="en-US" altLang="ja-JP" sz="1600" dirty="0"/>
              <a:t>ICT</a:t>
            </a:r>
            <a:r>
              <a:rPr lang="ja-JP" altLang="en-US" sz="1600" dirty="0"/>
              <a:t>利活用事例について、お聞かせ下さい</a:t>
            </a:r>
            <a:r>
              <a:rPr lang="ja-JP" altLang="en-US" sz="1600" dirty="0" smtClean="0"/>
              <a:t>。</a:t>
            </a:r>
            <a:endParaRPr lang="en-US" altLang="ja-JP" sz="1600" dirty="0" smtClean="0"/>
          </a:p>
          <a:p>
            <a:r>
              <a:rPr lang="ja-JP" altLang="en-US" sz="1600" dirty="0" smtClean="0"/>
              <a:t>＜様式２＞</a:t>
            </a:r>
            <a:endParaRPr lang="ja-JP" altLang="en-US" sz="1600" dirty="0"/>
          </a:p>
        </p:txBody>
      </p:sp>
      <p:pic>
        <p:nvPicPr>
          <p:cNvPr id="15" name="Picture 7" descr="マーク＋ＭＩＣ　横置き組合せ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45488" y="21769"/>
            <a:ext cx="464337" cy="547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テキスト ボックス 15"/>
          <p:cNvSpPr txBox="1"/>
          <p:nvPr/>
        </p:nvSpPr>
        <p:spPr>
          <a:xfrm>
            <a:off x="9273480" y="559714"/>
            <a:ext cx="7405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総務省</a:t>
            </a:r>
            <a:endParaRPr kumimoji="1" lang="ja-JP" altLang="en-US" sz="1200" dirty="0"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528571" y="5196880"/>
            <a:ext cx="881691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/>
              <a:t>・　</a:t>
            </a:r>
            <a:r>
              <a:rPr lang="ja-JP" altLang="en-US" sz="1600" dirty="0" smtClean="0"/>
              <a:t>各事例につき、様式１枚で作成をお願いします。</a:t>
            </a:r>
            <a:endParaRPr lang="en-US" altLang="ja-JP" sz="1600" dirty="0" smtClean="0"/>
          </a:p>
          <a:p>
            <a:r>
              <a:rPr lang="ja-JP" altLang="en-US" sz="1600" dirty="0" smtClean="0"/>
              <a:t>・　公表の可否についてお聞かせください（次ページ様式）。</a:t>
            </a:r>
            <a:endParaRPr lang="en-US" altLang="ja-JP" sz="1600" dirty="0" smtClean="0"/>
          </a:p>
          <a:p>
            <a:r>
              <a:rPr kumimoji="1" lang="ja-JP" altLang="en-US" sz="1600" dirty="0" smtClean="0"/>
              <a:t>・　ご所属の医療機関名を明らかにすることに支障がある場合は、匿名としていただいても</a:t>
            </a:r>
            <a:r>
              <a:rPr lang="ja-JP" altLang="en-US" sz="1600" dirty="0" smtClean="0"/>
              <a:t>構いません。</a:t>
            </a:r>
            <a:endParaRPr lang="en-US" altLang="ja-JP" sz="1600" dirty="0" smtClean="0"/>
          </a:p>
          <a:p>
            <a:endParaRPr lang="en-US" altLang="ja-JP" sz="1600" dirty="0"/>
          </a:p>
          <a:p>
            <a:r>
              <a:rPr lang="ja-JP" altLang="en-US" sz="1600" dirty="0" smtClean="0"/>
              <a:t>ご協力いただける場合、次ページ以降の３様式をご提出ください。</a:t>
            </a:r>
            <a:endParaRPr lang="en-US" altLang="ja-JP" sz="1600" dirty="0" smtClean="0"/>
          </a:p>
          <a:p>
            <a:r>
              <a:rPr lang="ja-JP" altLang="en-US" sz="1600" dirty="0" smtClean="0"/>
              <a:t>何卒ご協力の程宜しくお願い申し上げます。</a:t>
            </a:r>
            <a:endParaRPr kumimoji="1" lang="ja-JP" altLang="en-US" sz="1600" dirty="0"/>
          </a:p>
        </p:txBody>
      </p:sp>
    </p:spTree>
    <p:extLst>
      <p:ext uri="{BB962C8B-B14F-4D97-AF65-F5344CB8AC3E}">
        <p14:creationId xmlns:p14="http://schemas.microsoft.com/office/powerpoint/2010/main" val="12177750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124941" y="594833"/>
            <a:ext cx="39517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u="sng" dirty="0" smtClean="0"/>
              <a:t>収集した事例の公表について（お伺い）</a:t>
            </a:r>
            <a:endParaRPr kumimoji="1" lang="ja-JP" altLang="en-US" u="sng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00684" y="1269507"/>
            <a:ext cx="660789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 smtClean="0"/>
              <a:t>お寄せいただいた各事例の取り扱いについて、ご希望をお聞かせください。</a:t>
            </a:r>
            <a:endParaRPr kumimoji="1" lang="en-US" altLang="ja-JP" sz="1600" dirty="0" smtClean="0"/>
          </a:p>
          <a:p>
            <a:r>
              <a:rPr lang="ja-JP" altLang="en-US" sz="1600" dirty="0" smtClean="0"/>
              <a:t>（○、</a:t>
            </a:r>
            <a:r>
              <a:rPr lang="en-US" altLang="ja-JP" sz="1600" dirty="0" smtClean="0"/>
              <a:t>×</a:t>
            </a:r>
            <a:r>
              <a:rPr lang="ja-JP" altLang="en-US" sz="1600" dirty="0" smtClean="0"/>
              <a:t>を付してしてください）</a:t>
            </a:r>
            <a:endParaRPr kumimoji="1" lang="ja-JP" altLang="en-US" sz="1600" dirty="0"/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5771503"/>
              </p:ext>
            </p:extLst>
          </p:nvPr>
        </p:nvGraphicFramePr>
        <p:xfrm>
          <a:off x="600684" y="2773360"/>
          <a:ext cx="8780016" cy="1920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61965"/>
                <a:gridCol w="2121763"/>
                <a:gridCol w="2210540"/>
                <a:gridCol w="2485748"/>
              </a:tblGrid>
              <a:tr h="302365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地域協議会限り</a:t>
                      </a:r>
                      <a:endParaRPr kumimoji="1" lang="en-US" altLang="ja-JP" dirty="0" smtClean="0"/>
                    </a:p>
                    <a:p>
                      <a:r>
                        <a:rPr kumimoji="1" lang="ja-JP" altLang="en-US" dirty="0" smtClean="0"/>
                        <a:t>（他地域も含む）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医療関係者全般に配布可能</a:t>
                      </a:r>
                      <a:r>
                        <a:rPr kumimoji="1" lang="ja-JP" altLang="en-US" dirty="0" smtClean="0"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（</a:t>
                      </a:r>
                      <a:r>
                        <a:rPr kumimoji="1" lang="en-US" altLang="ja-JP" dirty="0" smtClean="0"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※</a:t>
                      </a:r>
                      <a:r>
                        <a:rPr kumimoji="1" lang="ja-JP" altLang="en-US" dirty="0" smtClean="0"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１）</a:t>
                      </a:r>
                      <a:endParaRPr kumimoji="1" lang="ja-JP" altLang="en-US" dirty="0"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総務省ホームページ等</a:t>
                      </a:r>
                      <a:r>
                        <a:rPr kumimoji="1" lang="ja-JP" altLang="en-US" dirty="0" smtClean="0"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（</a:t>
                      </a:r>
                      <a:r>
                        <a:rPr kumimoji="1" lang="en-US" altLang="ja-JP" dirty="0" smtClean="0"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※</a:t>
                      </a:r>
                      <a:r>
                        <a:rPr kumimoji="1" lang="ja-JP" altLang="en-US" dirty="0" smtClean="0"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２）</a:t>
                      </a:r>
                      <a:r>
                        <a:rPr kumimoji="1" lang="ja-JP" altLang="en-US" dirty="0" smtClean="0"/>
                        <a:t>で公表可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585038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不具合事例</a:t>
                      </a:r>
                    </a:p>
                    <a:p>
                      <a:r>
                        <a:rPr kumimoji="1" lang="ja-JP" altLang="en-US" dirty="0" smtClean="0"/>
                        <a:t>ヒヤリハット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独自の取組、</a:t>
                      </a:r>
                      <a:endParaRPr kumimoji="1" lang="en-US" altLang="ja-JP" dirty="0" smtClean="0"/>
                    </a:p>
                    <a:p>
                      <a:r>
                        <a:rPr kumimoji="1" lang="ja-JP" altLang="en-US" dirty="0" smtClean="0"/>
                        <a:t>グッドプラクティス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テキスト ボックス 6"/>
          <p:cNvSpPr txBox="1"/>
          <p:nvPr/>
        </p:nvSpPr>
        <p:spPr>
          <a:xfrm>
            <a:off x="591808" y="4740677"/>
            <a:ext cx="856320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/>
              <a:t>（</a:t>
            </a:r>
            <a:r>
              <a:rPr kumimoji="1" lang="en-US" altLang="ja-JP" sz="1600" dirty="0" smtClean="0"/>
              <a:t>※</a:t>
            </a:r>
            <a:r>
              <a:rPr kumimoji="1" lang="ja-JP" altLang="en-US" sz="1600" dirty="0" smtClean="0"/>
              <a:t>１）各地域協議会の構成員を通じて、関係機関に配布・共有することを想定しています。</a:t>
            </a:r>
            <a:endParaRPr kumimoji="1" lang="en-US" altLang="ja-JP" sz="1600" dirty="0" smtClean="0"/>
          </a:p>
          <a:p>
            <a:r>
              <a:rPr lang="ja-JP" altLang="en-US" sz="1600" dirty="0"/>
              <a:t>（</a:t>
            </a:r>
            <a:r>
              <a:rPr lang="en-US" altLang="ja-JP" sz="1600" dirty="0" smtClean="0"/>
              <a:t>※</a:t>
            </a:r>
            <a:r>
              <a:rPr lang="ja-JP" altLang="en-US" sz="1600" dirty="0" smtClean="0"/>
              <a:t>２）総務省のほか電波環境協議会（注）のホームページで公表することを予定しています。</a:t>
            </a:r>
          </a:p>
          <a:p>
            <a:endParaRPr kumimoji="1" lang="ja-JP" altLang="en-US" sz="1600" dirty="0"/>
          </a:p>
          <a:p>
            <a:r>
              <a:rPr lang="ja-JP" altLang="en-US" sz="1600" dirty="0"/>
              <a:t>（注）電波による電子機器等への障害を防止・除去するための対策を協議するための学識経験者、関係省庁、業界団体等により構成された協議体です。総務省も構成員として参加しています</a:t>
            </a:r>
            <a:r>
              <a:rPr lang="ja-JP" altLang="en-US" sz="1600" dirty="0" smtClean="0"/>
              <a:t>。</a:t>
            </a:r>
          </a:p>
          <a:p>
            <a:r>
              <a:rPr lang="ja-JP" altLang="en-US" sz="1600" dirty="0" smtClean="0"/>
              <a:t> </a:t>
            </a:r>
            <a:r>
              <a:rPr lang="ja-JP" altLang="en-US" sz="1600" dirty="0"/>
              <a:t>（</a:t>
            </a:r>
            <a:r>
              <a:rPr lang="en-US" altLang="ja-JP" sz="1600" dirty="0"/>
              <a:t>HP: http://www.emcc-info.net/</a:t>
            </a:r>
            <a:r>
              <a:rPr lang="ja-JP" altLang="en-US" sz="1600" dirty="0"/>
              <a:t>）</a:t>
            </a:r>
            <a:endParaRPr kumimoji="1" lang="ja-JP" altLang="en-US" sz="16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13651" y="2214470"/>
            <a:ext cx="37476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u="sng" dirty="0" smtClean="0"/>
              <a:t>医療機関の名称：　　（ご記入ください）　　　　　　　　　　　　　　　　　　　　　</a:t>
            </a:r>
            <a:endParaRPr kumimoji="1" lang="ja-JP" altLang="en-US" sz="1600" u="sng" dirty="0"/>
          </a:p>
        </p:txBody>
      </p:sp>
    </p:spTree>
    <p:extLst>
      <p:ext uri="{BB962C8B-B14F-4D97-AF65-F5344CB8AC3E}">
        <p14:creationId xmlns:p14="http://schemas.microsoft.com/office/powerpoint/2010/main" val="18943075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623" y="-35512"/>
            <a:ext cx="91877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/>
              <a:t>不具合</a:t>
            </a:r>
            <a:r>
              <a:rPr lang="ja-JP" altLang="en-US" sz="1200" dirty="0" smtClean="0"/>
              <a:t>事例：</a:t>
            </a:r>
            <a:r>
              <a:rPr lang="ja-JP" altLang="en-US" sz="1200" dirty="0" smtClean="0">
                <a:solidFill>
                  <a:srgbClr val="FF0000"/>
                </a:solidFill>
              </a:rPr>
              <a:t>携帯電話、無線</a:t>
            </a:r>
            <a:r>
              <a:rPr lang="en-US" altLang="ja-JP" sz="1200" dirty="0" smtClean="0">
                <a:solidFill>
                  <a:srgbClr val="FF0000"/>
                </a:solidFill>
              </a:rPr>
              <a:t>LAN</a:t>
            </a:r>
            <a:r>
              <a:rPr lang="ja-JP" altLang="en-US" sz="1200" dirty="0" err="1" smtClean="0">
                <a:solidFill>
                  <a:srgbClr val="FF0000"/>
                </a:solidFill>
              </a:rPr>
              <a:t>、</a:t>
            </a:r>
            <a:r>
              <a:rPr lang="ja-JP" altLang="en-US" sz="1200" dirty="0" smtClean="0">
                <a:solidFill>
                  <a:srgbClr val="FF0000"/>
                </a:solidFill>
              </a:rPr>
              <a:t>医用テレメータ、電子カルテ、無線ナースコール、その他　　　←対象を選択してください。</a:t>
            </a:r>
            <a:endParaRPr lang="ja-JP" altLang="en-US" sz="1200" dirty="0">
              <a:solidFill>
                <a:srgbClr val="FF0000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783669" y="156303"/>
            <a:ext cx="67858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dirty="0"/>
              <a:t>事例</a:t>
            </a:r>
            <a:r>
              <a:rPr lang="ja-JP" altLang="en-US" sz="2000" dirty="0" smtClean="0"/>
              <a:t>タイトル（記載例：他機器からの医用テレメータへの干渉）</a:t>
            </a:r>
            <a:endParaRPr lang="ja-JP" altLang="en-US" sz="2000" dirty="0"/>
          </a:p>
        </p:txBody>
      </p:sp>
      <p:cxnSp>
        <p:nvCxnSpPr>
          <p:cNvPr id="7" name="直線コネクタ 6"/>
          <p:cNvCxnSpPr/>
          <p:nvPr/>
        </p:nvCxnSpPr>
        <p:spPr>
          <a:xfrm>
            <a:off x="0" y="561448"/>
            <a:ext cx="9906000" cy="0"/>
          </a:xfrm>
          <a:prstGeom prst="line">
            <a:avLst/>
          </a:prstGeom>
          <a:ln w="73025" cmpd="thickThin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表 9"/>
          <p:cNvGraphicFramePr>
            <a:graphicFrameLocks noGrp="1"/>
          </p:cNvGraphicFramePr>
          <p:nvPr>
            <p:extLst/>
          </p:nvPr>
        </p:nvGraphicFramePr>
        <p:xfrm>
          <a:off x="301100" y="990577"/>
          <a:ext cx="9402193" cy="3318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44950"/>
                <a:gridCol w="7457243"/>
              </a:tblGrid>
              <a:tr h="63919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effectLst/>
                          <a:latin typeface="Century" panose="02040604050505020304" pitchFamily="18" charset="0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事例の内容</a:t>
                      </a:r>
                      <a:endParaRPr lang="ja-JP" sz="12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ＭＳ ゴシック" panose="020B0609070205080204" pitchFamily="49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2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effectLst/>
                          <a:latin typeface="Century" panose="02040604050505020304" pitchFamily="18" charset="0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（具体的にご記入ください）</a:t>
                      </a:r>
                      <a:endParaRPr lang="ja-JP" sz="12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effectLst/>
                          <a:latin typeface="Century" panose="02040604050505020304" pitchFamily="18" charset="0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※事象が生じた時期、時間帯も含めて詳細に記載してください</a:t>
                      </a:r>
                      <a:r>
                        <a:rPr lang="ja-JP" sz="1200" kern="100" dirty="0" smtClean="0">
                          <a:effectLst/>
                          <a:latin typeface="Century" panose="02040604050505020304" pitchFamily="18" charset="0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。</a:t>
                      </a:r>
                      <a:r>
                        <a:rPr lang="en-US" sz="1200" kern="100" dirty="0">
                          <a:effectLst/>
                          <a:latin typeface="ＭＳ ゴシック" panose="020B0609070205080204" pitchFamily="49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2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ＭＳ ゴシック" panose="020B0609070205080204" pitchFamily="49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2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ＭＳ ゴシック" panose="020B0609070205080204" pitchFamily="49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2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ＭＳ ゴシック" panose="020B0609070205080204" pitchFamily="49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2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5832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effectLst/>
                          <a:latin typeface="Century" panose="02040604050505020304" pitchFamily="18" charset="0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背景・要因</a:t>
                      </a:r>
                      <a:endParaRPr lang="ja-JP" sz="12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ＭＳ ゴシック" panose="020B0609070205080204" pitchFamily="49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  </a:t>
                      </a:r>
                      <a:endParaRPr lang="ja-JP" sz="12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ja-JP" sz="1200" kern="100" dirty="0" smtClean="0">
                          <a:effectLst/>
                          <a:latin typeface="Century" panose="02040604050505020304" pitchFamily="18" charset="0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※分かる範囲で記載してください。</a:t>
                      </a:r>
                      <a:endParaRPr lang="en-US" altLang="ja-JP" sz="1200" kern="100" dirty="0" smtClean="0">
                        <a:effectLst/>
                        <a:latin typeface="Century" panose="02040604050505020304" pitchFamily="18" charset="0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US" altLang="ja-JP" sz="1200" kern="100" dirty="0" smtClean="0">
                        <a:effectLst/>
                        <a:latin typeface="Century" panose="02040604050505020304" pitchFamily="18" charset="0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ja-JP" altLang="ja-JP" sz="1200" kern="100" dirty="0" smtClean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ja-JP" sz="12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5460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effectLst/>
                          <a:latin typeface="Century" panose="02040604050505020304" pitchFamily="18" charset="0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具体的な解決</a:t>
                      </a:r>
                      <a:r>
                        <a:rPr lang="ja-JP" sz="1200" kern="100" dirty="0" smtClean="0">
                          <a:effectLst/>
                          <a:latin typeface="Century" panose="02040604050505020304" pitchFamily="18" charset="0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方策</a:t>
                      </a:r>
                      <a:r>
                        <a:rPr lang="en-US" sz="1200" kern="100" dirty="0">
                          <a:effectLst/>
                          <a:latin typeface="ＭＳ ゴシック" panose="020B0609070205080204" pitchFamily="49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2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ＭＳ ゴシック" panose="020B0609070205080204" pitchFamily="49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kern="100" dirty="0" smtClean="0">
                        <a:effectLst/>
                        <a:latin typeface="ＭＳ ゴシック" panose="020B0609070205080204" pitchFamily="49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ja-JP" sz="12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ＭＳ ゴシック" panose="020B0609070205080204" pitchFamily="49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2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ＭＳ ゴシック" panose="020B0609070205080204" pitchFamily="49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2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2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effectLst/>
                          <a:latin typeface="Century" panose="02040604050505020304" pitchFamily="18" charset="0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措置状況を</a:t>
                      </a:r>
                      <a:r>
                        <a:rPr lang="ja-JP" sz="1200" kern="100" dirty="0" smtClean="0">
                          <a:effectLst/>
                          <a:latin typeface="Century" panose="02040604050505020304" pitchFamily="18" charset="0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踏まえた</a:t>
                      </a:r>
                      <a:endParaRPr lang="en-US" altLang="ja-JP" sz="1200" kern="100" dirty="0" smtClean="0">
                        <a:effectLst/>
                        <a:latin typeface="Century" panose="02040604050505020304" pitchFamily="18" charset="0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200" kern="100" dirty="0" smtClean="0">
                          <a:effectLst/>
                          <a:latin typeface="Century" panose="02040604050505020304" pitchFamily="18" charset="0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気づき</a:t>
                      </a:r>
                      <a:r>
                        <a:rPr lang="ja-JP" sz="1200" kern="100" dirty="0">
                          <a:effectLst/>
                          <a:latin typeface="Century" panose="02040604050505020304" pitchFamily="18" charset="0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の点など</a:t>
                      </a:r>
                      <a:endParaRPr lang="ja-JP" sz="12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ＭＳ ゴシック" panose="020B0609070205080204" pitchFamily="49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2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ＭＳ ゴシック" panose="020B0609070205080204" pitchFamily="49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2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ＭＳ ゴシック" panose="020B0609070205080204" pitchFamily="49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2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ＭＳ ゴシック" panose="020B0609070205080204" pitchFamily="49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2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1" name="テキスト ボックス 10"/>
          <p:cNvSpPr txBox="1"/>
          <p:nvPr/>
        </p:nvSpPr>
        <p:spPr>
          <a:xfrm>
            <a:off x="230818" y="627707"/>
            <a:ext cx="74483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u="sng" dirty="0" smtClean="0"/>
              <a:t>医療機関名：　　（匿名希望の場合は、その旨を記載してください）</a:t>
            </a:r>
            <a:endParaRPr kumimoji="1" lang="ja-JP" altLang="en-US" sz="1200" u="sng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30818" y="4306875"/>
            <a:ext cx="76259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/>
              <a:t>＜不具合事象のイメージ＞</a:t>
            </a:r>
            <a:endParaRPr kumimoji="1" lang="ja-JP" altLang="en-US" sz="14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464671" y="5291090"/>
            <a:ext cx="710483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※</a:t>
            </a:r>
            <a:r>
              <a:rPr kumimoji="1" lang="ja-JP" altLang="en-US" dirty="0" smtClean="0"/>
              <a:t>実際に問題が生じた対象の写真、</a:t>
            </a:r>
            <a:endParaRPr kumimoji="1"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 解決方策の写真、イメージ図などが掲載可能でしたら、お願いします。</a:t>
            </a:r>
            <a:endParaRPr lang="en-US" altLang="ja-JP" dirty="0" smtClean="0"/>
          </a:p>
          <a:p>
            <a:r>
              <a:rPr kumimoji="1" lang="ja-JP" altLang="en-US" dirty="0"/>
              <a:t>　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9102575" y="-12974"/>
            <a:ext cx="803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様式１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79275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623" y="-35512"/>
            <a:ext cx="91877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 smtClean="0"/>
              <a:t>個別の取組・優良事例：</a:t>
            </a:r>
            <a:r>
              <a:rPr lang="ja-JP" altLang="en-US" sz="1200" dirty="0" smtClean="0">
                <a:solidFill>
                  <a:srgbClr val="FF0000"/>
                </a:solidFill>
              </a:rPr>
              <a:t>携帯電話、無線</a:t>
            </a:r>
            <a:r>
              <a:rPr lang="en-US" altLang="ja-JP" sz="1200" dirty="0" smtClean="0">
                <a:solidFill>
                  <a:srgbClr val="FF0000"/>
                </a:solidFill>
              </a:rPr>
              <a:t>LAN</a:t>
            </a:r>
            <a:r>
              <a:rPr lang="ja-JP" altLang="en-US" sz="1200" dirty="0" err="1" smtClean="0">
                <a:solidFill>
                  <a:srgbClr val="FF0000"/>
                </a:solidFill>
              </a:rPr>
              <a:t>、</a:t>
            </a:r>
            <a:r>
              <a:rPr lang="ja-JP" altLang="en-US" sz="1200" dirty="0" smtClean="0">
                <a:solidFill>
                  <a:srgbClr val="FF0000"/>
                </a:solidFill>
              </a:rPr>
              <a:t>医用テレメータ、電子カルテ、無線ナースコール、その他　　　←対象を選択してください。</a:t>
            </a:r>
            <a:endParaRPr lang="ja-JP" altLang="en-US" sz="1200" dirty="0">
              <a:solidFill>
                <a:srgbClr val="FF0000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783669" y="156303"/>
            <a:ext cx="67858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dirty="0"/>
              <a:t>事例</a:t>
            </a:r>
            <a:r>
              <a:rPr lang="ja-JP" altLang="en-US" sz="2000" dirty="0" smtClean="0"/>
              <a:t>タイトル（記載例：他機器からの医用テレメータへの干渉）</a:t>
            </a:r>
            <a:endParaRPr lang="ja-JP" altLang="en-US" sz="2000" dirty="0"/>
          </a:p>
        </p:txBody>
      </p:sp>
      <p:cxnSp>
        <p:nvCxnSpPr>
          <p:cNvPr id="7" name="直線コネクタ 6"/>
          <p:cNvCxnSpPr/>
          <p:nvPr/>
        </p:nvCxnSpPr>
        <p:spPr>
          <a:xfrm>
            <a:off x="0" y="561448"/>
            <a:ext cx="9906000" cy="0"/>
          </a:xfrm>
          <a:prstGeom prst="line">
            <a:avLst/>
          </a:prstGeom>
          <a:ln w="73025" cmpd="thickThin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8962821"/>
              </p:ext>
            </p:extLst>
          </p:nvPr>
        </p:nvGraphicFramePr>
        <p:xfrm>
          <a:off x="301100" y="990577"/>
          <a:ext cx="9402193" cy="350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44950"/>
                <a:gridCol w="7457243"/>
              </a:tblGrid>
              <a:tr h="57189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200" kern="100" dirty="0" smtClean="0">
                          <a:effectLst/>
                          <a:latin typeface="Century" panose="02040604050505020304" pitchFamily="18" charset="0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背景・問題意識</a:t>
                      </a:r>
                      <a:endParaRPr lang="ja-JP" sz="12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ＭＳ ゴシック" panose="020B0609070205080204" pitchFamily="49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2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200" kern="100" dirty="0" smtClean="0">
                          <a:effectLst/>
                          <a:latin typeface="Century" panose="02040604050505020304" pitchFamily="18" charset="0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※</a:t>
                      </a:r>
                      <a:r>
                        <a:rPr lang="ja-JP" altLang="en-US" sz="1200" kern="100" dirty="0" smtClean="0">
                          <a:effectLst/>
                          <a:latin typeface="Century" panose="02040604050505020304" pitchFamily="18" charset="0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当該取組を実施するに至った経緯等</a:t>
                      </a:r>
                      <a:r>
                        <a:rPr lang="en-US" sz="1200" kern="100" dirty="0">
                          <a:effectLst/>
                          <a:latin typeface="ＭＳ ゴシック" panose="020B0609070205080204" pitchFamily="49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2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ＭＳ ゴシック" panose="020B0609070205080204" pitchFamily="49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2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US" sz="1200" kern="100" dirty="0" smtClean="0">
                        <a:effectLst/>
                        <a:latin typeface="ＭＳ ゴシック" panose="020B0609070205080204" pitchFamily="49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ＭＳ ゴシック" panose="020B0609070205080204" pitchFamily="49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2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5832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200" kern="100" dirty="0" smtClean="0">
                          <a:effectLst/>
                          <a:latin typeface="Century" panose="02040604050505020304" pitchFamily="18" charset="0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具体的な取組</a:t>
                      </a:r>
                      <a:endParaRPr lang="ja-JP" sz="12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ＭＳ ゴシック" panose="020B0609070205080204" pitchFamily="49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  </a:t>
                      </a:r>
                      <a:endParaRPr lang="ja-JP" sz="12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ja-JP" sz="1200" kern="100" dirty="0" smtClean="0">
                          <a:effectLst/>
                          <a:latin typeface="Century" panose="02040604050505020304" pitchFamily="18" charset="0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※</a:t>
                      </a:r>
                      <a:r>
                        <a:rPr lang="ja-JP" altLang="en-US" sz="1200" kern="100" dirty="0" smtClean="0">
                          <a:effectLst/>
                          <a:latin typeface="Century" panose="02040604050505020304" pitchFamily="18" charset="0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実施した取組の具体的内容</a:t>
                      </a:r>
                      <a:endParaRPr lang="en-US" altLang="ja-JP" sz="1200" kern="100" dirty="0" smtClean="0">
                        <a:effectLst/>
                        <a:latin typeface="Century" panose="02040604050505020304" pitchFamily="18" charset="0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US" altLang="ja-JP" sz="1200" kern="100" dirty="0" smtClean="0">
                        <a:effectLst/>
                        <a:latin typeface="Century" panose="02040604050505020304" pitchFamily="18" charset="0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ja-JP" altLang="ja-JP" sz="1200" kern="100" dirty="0" smtClean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ja-JP" sz="12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9778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200" kern="100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取組の効果</a:t>
                      </a:r>
                      <a:r>
                        <a:rPr lang="en-US" sz="12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kern="100" dirty="0" smtClean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ja-JP" sz="12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2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2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ja-JP" sz="1200" kern="100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※</a:t>
                      </a:r>
                      <a:r>
                        <a:rPr lang="ja-JP" altLang="en-US" sz="1200" kern="100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医療行為時の利点、患者側の利点、管理体制の変化、職員の意識改革、等</a:t>
                      </a:r>
                      <a:endParaRPr lang="ja-JP" sz="12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200" kern="100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関連する取組</a:t>
                      </a:r>
                      <a:endParaRPr lang="en-US" altLang="ja-JP" sz="1200" kern="100" dirty="0" smtClean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US" altLang="ja-JP" sz="1200" kern="100" dirty="0" smtClean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ja-JP" sz="12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200" kern="100" dirty="0" smtClean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US" sz="1200" kern="100" dirty="0" smtClean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2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200" kern="100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今後の展望</a:t>
                      </a:r>
                      <a:endParaRPr lang="en-US" altLang="ja-JP" sz="1200" kern="100" dirty="0" smtClean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US" altLang="ja-JP" sz="1200" kern="100" dirty="0" smtClean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ja-JP" sz="12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ja-JP" sz="1200" kern="100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※</a:t>
                      </a:r>
                      <a:r>
                        <a:rPr lang="ja-JP" altLang="en-US" sz="1200" kern="100" dirty="0" smtClean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実施した取組を踏まえた、今後の更なる取組、逆に改善が必要だと感じている点など</a:t>
                      </a:r>
                      <a:endParaRPr lang="en-US" altLang="ja-JP" sz="1200" kern="100" dirty="0" smtClean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US" altLang="ja-JP" sz="1200" kern="100" dirty="0" smtClean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US" altLang="ja-JP" sz="1200" kern="100" dirty="0" smtClean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ja-JP" sz="1200" kern="10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1" name="テキスト ボックス 10"/>
          <p:cNvSpPr txBox="1"/>
          <p:nvPr/>
        </p:nvSpPr>
        <p:spPr>
          <a:xfrm>
            <a:off x="230818" y="627707"/>
            <a:ext cx="74483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u="sng" dirty="0" smtClean="0"/>
              <a:t>医療機関名：　　（匿名希望の場合は、その旨を記載してください）</a:t>
            </a:r>
            <a:endParaRPr kumimoji="1" lang="ja-JP" altLang="en-US" sz="1200" u="sng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30818" y="4584456"/>
            <a:ext cx="76259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/>
              <a:t>＜不具合事象のイメージ＞</a:t>
            </a:r>
            <a:endParaRPr kumimoji="1" lang="ja-JP" altLang="en-US" sz="14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464671" y="5291090"/>
            <a:ext cx="710483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※</a:t>
            </a:r>
            <a:r>
              <a:rPr kumimoji="1" lang="ja-JP" altLang="en-US" dirty="0" smtClean="0"/>
              <a:t>実際に問題が生じた対象の写真、</a:t>
            </a:r>
            <a:endParaRPr kumimoji="1"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 解決方策の写真、イメージ図などが掲載可能でしたら、お願いします。</a:t>
            </a:r>
            <a:endParaRPr lang="en-US" altLang="ja-JP" dirty="0" smtClean="0"/>
          </a:p>
          <a:p>
            <a:r>
              <a:rPr kumimoji="1" lang="ja-JP" altLang="en-US" dirty="0"/>
              <a:t>　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9102575" y="-12974"/>
            <a:ext cx="803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様式２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316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3279</TotalTime>
  <Words>423</Words>
  <Application>Microsoft Office PowerPoint</Application>
  <PresentationFormat>A4 210 x 297 mm</PresentationFormat>
  <Paragraphs>94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5" baseType="lpstr">
      <vt:lpstr>AR丸ゴシック体E</vt:lpstr>
      <vt:lpstr>ＭＳ Ｐゴシック</vt:lpstr>
      <vt:lpstr>ＭＳ Ｐ明朝</vt:lpstr>
      <vt:lpstr>ＭＳ ゴシック</vt:lpstr>
      <vt:lpstr>ＭＳ 明朝</vt:lpstr>
      <vt:lpstr>Arial</vt:lpstr>
      <vt:lpstr>Calibri</vt:lpstr>
      <vt:lpstr>Calibri Light</vt:lpstr>
      <vt:lpstr>Century</vt:lpstr>
      <vt:lpstr>Times New Roman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user</dc:creator>
  <cp:lastModifiedBy>Administrator</cp:lastModifiedBy>
  <cp:revision>18</cp:revision>
  <cp:lastPrinted>2017-10-13T10:37:02Z</cp:lastPrinted>
  <dcterms:created xsi:type="dcterms:W3CDTF">2017-10-13T10:18:50Z</dcterms:created>
  <dcterms:modified xsi:type="dcterms:W3CDTF">2019-07-30T04:26:27Z</dcterms:modified>
</cp:coreProperties>
</file>